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tableStyles.xml" ContentType="application/vnd.openxmlformats-officedocument.presentationml.tableStyles+xml"/>
  <Override PartName="/ppt/slideMasters/slideMaster8.xml" ContentType="application/vnd.openxmlformats-officedocument.presentationml.slideMaster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Layouts/slideLayout68.xml" ContentType="application/vnd.openxmlformats-officedocument.presentationml.slideLayout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s/slide32.xml" ContentType="application/vnd.openxmlformats-officedocument.presentationml.slide+xml"/>
  <Default Extension="fntdata" ContentType="application/x-fontdata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18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Layouts/slideLayout58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88" r:id="rId1"/>
    <p:sldMasterId id="2147483889" r:id="rId2"/>
    <p:sldMasterId id="2147483890" r:id="rId3"/>
    <p:sldMasterId id="2147483891" r:id="rId4"/>
    <p:sldMasterId id="2147483892" r:id="rId5"/>
    <p:sldMasterId id="2147483893" r:id="rId6"/>
    <p:sldMasterId id="2147483894" r:id="rId7"/>
    <p:sldMasterId id="2147483895" r:id="rId8"/>
    <p:sldMasterId id="2147483896" r:id="rId9"/>
    <p:sldMasterId id="2147483897" r:id="rId10"/>
  </p:sldMasterIdLst>
  <p:notesMasterIdLst>
    <p:notesMasterId r:id="rId168"/>
  </p:notesMasterIdLst>
  <p:sldIdLst>
    <p:sldId id="256" r:id="rId11"/>
    <p:sldId id="257" r:id="rId12"/>
    <p:sldId id="279" r:id="rId13"/>
    <p:sldId id="280" r:id="rId14"/>
    <p:sldId id="281" r:id="rId15"/>
    <p:sldId id="270" r:id="rId16"/>
    <p:sldId id="282" r:id="rId17"/>
    <p:sldId id="283" r:id="rId18"/>
    <p:sldId id="284" r:id="rId19"/>
    <p:sldId id="285" r:id="rId20"/>
    <p:sldId id="286" r:id="rId21"/>
    <p:sldId id="425" r:id="rId22"/>
    <p:sldId id="427" r:id="rId23"/>
    <p:sldId id="426" r:id="rId24"/>
    <p:sldId id="430" r:id="rId25"/>
    <p:sldId id="428" r:id="rId26"/>
    <p:sldId id="433" r:id="rId27"/>
    <p:sldId id="434" r:id="rId28"/>
    <p:sldId id="431" r:id="rId29"/>
    <p:sldId id="432" r:id="rId30"/>
    <p:sldId id="429" r:id="rId31"/>
    <p:sldId id="273" r:id="rId32"/>
    <p:sldId id="424" r:id="rId33"/>
    <p:sldId id="423" r:id="rId34"/>
    <p:sldId id="331" r:id="rId35"/>
    <p:sldId id="411" r:id="rId36"/>
    <p:sldId id="412" r:id="rId37"/>
    <p:sldId id="374" r:id="rId38"/>
    <p:sldId id="392" r:id="rId39"/>
    <p:sldId id="419" r:id="rId40"/>
    <p:sldId id="420" r:id="rId41"/>
    <p:sldId id="421" r:id="rId42"/>
    <p:sldId id="422" r:id="rId43"/>
    <p:sldId id="267" r:id="rId44"/>
    <p:sldId id="287" r:id="rId45"/>
    <p:sldId id="288" r:id="rId46"/>
    <p:sldId id="289" r:id="rId47"/>
    <p:sldId id="291" r:id="rId48"/>
    <p:sldId id="290" r:id="rId49"/>
    <p:sldId id="292" r:id="rId50"/>
    <p:sldId id="294" r:id="rId51"/>
    <p:sldId id="295" r:id="rId52"/>
    <p:sldId id="298" r:id="rId53"/>
    <p:sldId id="300" r:id="rId54"/>
    <p:sldId id="293" r:id="rId55"/>
    <p:sldId id="297" r:id="rId56"/>
    <p:sldId id="299" r:id="rId57"/>
    <p:sldId id="301" r:id="rId58"/>
    <p:sldId id="302" r:id="rId59"/>
    <p:sldId id="308" r:id="rId60"/>
    <p:sldId id="303" r:id="rId61"/>
    <p:sldId id="304" r:id="rId62"/>
    <p:sldId id="307" r:id="rId63"/>
    <p:sldId id="305" r:id="rId64"/>
    <p:sldId id="306" r:id="rId65"/>
    <p:sldId id="310" r:id="rId66"/>
    <p:sldId id="313" r:id="rId67"/>
    <p:sldId id="309" r:id="rId68"/>
    <p:sldId id="312" r:id="rId69"/>
    <p:sldId id="311" r:id="rId70"/>
    <p:sldId id="315" r:id="rId71"/>
    <p:sldId id="316" r:id="rId72"/>
    <p:sldId id="314" r:id="rId73"/>
    <p:sldId id="318" r:id="rId74"/>
    <p:sldId id="319" r:id="rId75"/>
    <p:sldId id="317" r:id="rId76"/>
    <p:sldId id="320" r:id="rId77"/>
    <p:sldId id="321" r:id="rId78"/>
    <p:sldId id="323" r:id="rId79"/>
    <p:sldId id="322" r:id="rId80"/>
    <p:sldId id="326" r:id="rId81"/>
    <p:sldId id="325" r:id="rId82"/>
    <p:sldId id="324" r:id="rId83"/>
    <p:sldId id="327" r:id="rId84"/>
    <p:sldId id="328" r:id="rId85"/>
    <p:sldId id="329" r:id="rId86"/>
    <p:sldId id="330" r:id="rId87"/>
    <p:sldId id="334" r:id="rId88"/>
    <p:sldId id="335" r:id="rId89"/>
    <p:sldId id="338" r:id="rId90"/>
    <p:sldId id="339" r:id="rId91"/>
    <p:sldId id="336" r:id="rId92"/>
    <p:sldId id="337" r:id="rId93"/>
    <p:sldId id="340" r:id="rId94"/>
    <p:sldId id="341" r:id="rId95"/>
    <p:sldId id="342" r:id="rId96"/>
    <p:sldId id="344" r:id="rId97"/>
    <p:sldId id="343" r:id="rId98"/>
    <p:sldId id="348" r:id="rId99"/>
    <p:sldId id="347" r:id="rId100"/>
    <p:sldId id="349" r:id="rId101"/>
    <p:sldId id="346" r:id="rId102"/>
    <p:sldId id="355" r:id="rId103"/>
    <p:sldId id="353" r:id="rId104"/>
    <p:sldId id="354" r:id="rId105"/>
    <p:sldId id="358" r:id="rId106"/>
    <p:sldId id="345" r:id="rId107"/>
    <p:sldId id="357" r:id="rId108"/>
    <p:sldId id="356" r:id="rId109"/>
    <p:sldId id="352" r:id="rId110"/>
    <p:sldId id="351" r:id="rId111"/>
    <p:sldId id="350" r:id="rId112"/>
    <p:sldId id="360" r:id="rId113"/>
    <p:sldId id="359" r:id="rId114"/>
    <p:sldId id="362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3" r:id="rId158"/>
    <p:sldId id="414" r:id="rId159"/>
    <p:sldId id="415" r:id="rId160"/>
    <p:sldId id="416" r:id="rId161"/>
    <p:sldId id="417" r:id="rId162"/>
    <p:sldId id="418" r:id="rId163"/>
    <p:sldId id="366" r:id="rId164"/>
    <p:sldId id="364" r:id="rId165"/>
    <p:sldId id="365" r:id="rId166"/>
    <p:sldId id="261" r:id="rId167"/>
  </p:sldIdLst>
  <p:sldSz cx="9144000" cy="6858000" type="screen4x3"/>
  <p:notesSz cx="6858000" cy="9144000"/>
  <p:embeddedFontLst>
    <p:embeddedFont>
      <p:font typeface="맑은 고딕" pitchFamily="50" charset="-127"/>
      <p:regular r:id="rId169"/>
      <p:bold r:id="rId170"/>
    </p:embeddedFont>
    <p:embeddedFont>
      <p:font typeface="나눔고딕" pitchFamily="50" charset="-127"/>
      <p:regular r:id="rId171"/>
      <p:bold r:id="rId172"/>
    </p:embeddedFont>
    <p:embeddedFont>
      <p:font typeface="나눔손글씨 펜" charset="-127"/>
      <p:regular r:id="rId1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0" orient="horz" pos="2152" userDrawn="1">
          <p15:clr>
            <a:srgbClr val="A4A3A4"/>
          </p15:clr>
        </p15:guide>
        <p15:guide id="1" pos="2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8830" autoAdjust="0"/>
    <p:restoredTop sz="94660"/>
  </p:normalViewPr>
  <p:slideViewPr>
    <p:cSldViewPr snapToObjects="1">
      <p:cViewPr varScale="1">
        <p:scale>
          <a:sx n="95" d="100"/>
          <a:sy n="95" d="100"/>
        </p:scale>
        <p:origin x="-1589" y="-82"/>
      </p:cViewPr>
      <p:guideLst>
        <p:guide orient="horz" pos="2152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33" Type="http://schemas.openxmlformats.org/officeDocument/2006/relationships/slide" Target="slides/slide123.xml"/><Relationship Id="rId138" Type="http://schemas.openxmlformats.org/officeDocument/2006/relationships/slide" Target="slides/slide128.xml"/><Relationship Id="rId154" Type="http://schemas.openxmlformats.org/officeDocument/2006/relationships/slide" Target="slides/slide144.xml"/><Relationship Id="rId159" Type="http://schemas.openxmlformats.org/officeDocument/2006/relationships/slide" Target="slides/slide149.xml"/><Relationship Id="rId175" Type="http://schemas.openxmlformats.org/officeDocument/2006/relationships/viewProps" Target="viewProps.xml"/><Relationship Id="rId170" Type="http://schemas.openxmlformats.org/officeDocument/2006/relationships/font" Target="fonts/font2.fntdata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23" Type="http://schemas.openxmlformats.org/officeDocument/2006/relationships/slide" Target="slides/slide113.xml"/><Relationship Id="rId128" Type="http://schemas.openxmlformats.org/officeDocument/2006/relationships/slide" Target="slides/slide118.xml"/><Relationship Id="rId144" Type="http://schemas.openxmlformats.org/officeDocument/2006/relationships/slide" Target="slides/slide134.xml"/><Relationship Id="rId149" Type="http://schemas.openxmlformats.org/officeDocument/2006/relationships/slide" Target="slides/slide13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160" Type="http://schemas.openxmlformats.org/officeDocument/2006/relationships/slide" Target="slides/slide150.xml"/><Relationship Id="rId165" Type="http://schemas.openxmlformats.org/officeDocument/2006/relationships/slide" Target="slides/slide155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113" Type="http://schemas.openxmlformats.org/officeDocument/2006/relationships/slide" Target="slides/slide103.xml"/><Relationship Id="rId118" Type="http://schemas.openxmlformats.org/officeDocument/2006/relationships/slide" Target="slides/slide108.xml"/><Relationship Id="rId134" Type="http://schemas.openxmlformats.org/officeDocument/2006/relationships/slide" Target="slides/slide124.xml"/><Relationship Id="rId139" Type="http://schemas.openxmlformats.org/officeDocument/2006/relationships/slide" Target="slides/slide129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150" Type="http://schemas.openxmlformats.org/officeDocument/2006/relationships/slide" Target="slides/slide140.xml"/><Relationship Id="rId155" Type="http://schemas.openxmlformats.org/officeDocument/2006/relationships/slide" Target="slides/slide145.xml"/><Relationship Id="rId171" Type="http://schemas.openxmlformats.org/officeDocument/2006/relationships/font" Target="fonts/font3.fntdata"/><Relationship Id="rId176" Type="http://schemas.openxmlformats.org/officeDocument/2006/relationships/theme" Target="theme/theme1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59" Type="http://schemas.openxmlformats.org/officeDocument/2006/relationships/slide" Target="slides/slide49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124" Type="http://schemas.openxmlformats.org/officeDocument/2006/relationships/slide" Target="slides/slide114.xml"/><Relationship Id="rId129" Type="http://schemas.openxmlformats.org/officeDocument/2006/relationships/slide" Target="slides/slide119.xml"/><Relationship Id="rId54" Type="http://schemas.openxmlformats.org/officeDocument/2006/relationships/slide" Target="slides/slide44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40" Type="http://schemas.openxmlformats.org/officeDocument/2006/relationships/slide" Target="slides/slide130.xml"/><Relationship Id="rId145" Type="http://schemas.openxmlformats.org/officeDocument/2006/relationships/slide" Target="slides/slide135.xml"/><Relationship Id="rId161" Type="http://schemas.openxmlformats.org/officeDocument/2006/relationships/slide" Target="slides/slide151.xml"/><Relationship Id="rId166" Type="http://schemas.openxmlformats.org/officeDocument/2006/relationships/slide" Target="slides/slide1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49" Type="http://schemas.openxmlformats.org/officeDocument/2006/relationships/slide" Target="slides/slide39.xml"/><Relationship Id="rId114" Type="http://schemas.openxmlformats.org/officeDocument/2006/relationships/slide" Target="slides/slide104.xml"/><Relationship Id="rId119" Type="http://schemas.openxmlformats.org/officeDocument/2006/relationships/slide" Target="slides/slide10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122" Type="http://schemas.openxmlformats.org/officeDocument/2006/relationships/slide" Target="slides/slide112.xml"/><Relationship Id="rId130" Type="http://schemas.openxmlformats.org/officeDocument/2006/relationships/slide" Target="slides/slide120.xml"/><Relationship Id="rId135" Type="http://schemas.openxmlformats.org/officeDocument/2006/relationships/slide" Target="slides/slide125.xml"/><Relationship Id="rId143" Type="http://schemas.openxmlformats.org/officeDocument/2006/relationships/slide" Target="slides/slide133.xml"/><Relationship Id="rId148" Type="http://schemas.openxmlformats.org/officeDocument/2006/relationships/slide" Target="slides/slide138.xml"/><Relationship Id="rId151" Type="http://schemas.openxmlformats.org/officeDocument/2006/relationships/slide" Target="slides/slide141.xml"/><Relationship Id="rId156" Type="http://schemas.openxmlformats.org/officeDocument/2006/relationships/slide" Target="slides/slide146.xml"/><Relationship Id="rId164" Type="http://schemas.openxmlformats.org/officeDocument/2006/relationships/slide" Target="slides/slide154.xml"/><Relationship Id="rId169" Type="http://schemas.openxmlformats.org/officeDocument/2006/relationships/font" Target="fonts/font1.fntdata"/><Relationship Id="rId177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72" Type="http://schemas.openxmlformats.org/officeDocument/2006/relationships/font" Target="fonts/font4.fntdata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slide" Target="slides/slide9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120" Type="http://schemas.openxmlformats.org/officeDocument/2006/relationships/slide" Target="slides/slide110.xml"/><Relationship Id="rId125" Type="http://schemas.openxmlformats.org/officeDocument/2006/relationships/slide" Target="slides/slide115.xml"/><Relationship Id="rId141" Type="http://schemas.openxmlformats.org/officeDocument/2006/relationships/slide" Target="slides/slide131.xml"/><Relationship Id="rId146" Type="http://schemas.openxmlformats.org/officeDocument/2006/relationships/slide" Target="slides/slide136.xml"/><Relationship Id="rId167" Type="http://schemas.openxmlformats.org/officeDocument/2006/relationships/slide" Target="slides/slide15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162" Type="http://schemas.openxmlformats.org/officeDocument/2006/relationships/slide" Target="slides/slide15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slide" Target="slides/slide100.xml"/><Relationship Id="rId115" Type="http://schemas.openxmlformats.org/officeDocument/2006/relationships/slide" Target="slides/slide105.xml"/><Relationship Id="rId131" Type="http://schemas.openxmlformats.org/officeDocument/2006/relationships/slide" Target="slides/slide121.xml"/><Relationship Id="rId136" Type="http://schemas.openxmlformats.org/officeDocument/2006/relationships/slide" Target="slides/slide126.xml"/><Relationship Id="rId157" Type="http://schemas.openxmlformats.org/officeDocument/2006/relationships/slide" Target="slides/slide147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52" Type="http://schemas.openxmlformats.org/officeDocument/2006/relationships/slide" Target="slides/slide142.xml"/><Relationship Id="rId173" Type="http://schemas.openxmlformats.org/officeDocument/2006/relationships/font" Target="fonts/font5.fntdata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126" Type="http://schemas.openxmlformats.org/officeDocument/2006/relationships/slide" Target="slides/slide116.xml"/><Relationship Id="rId147" Type="http://schemas.openxmlformats.org/officeDocument/2006/relationships/slide" Target="slides/slide137.xml"/><Relationship Id="rId16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121" Type="http://schemas.openxmlformats.org/officeDocument/2006/relationships/slide" Target="slides/slide111.xml"/><Relationship Id="rId142" Type="http://schemas.openxmlformats.org/officeDocument/2006/relationships/slide" Target="slides/slide132.xml"/><Relationship Id="rId163" Type="http://schemas.openxmlformats.org/officeDocument/2006/relationships/slide" Target="slides/slide15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5.xml"/><Relationship Id="rId46" Type="http://schemas.openxmlformats.org/officeDocument/2006/relationships/slide" Target="slides/slide36.xml"/><Relationship Id="rId67" Type="http://schemas.openxmlformats.org/officeDocument/2006/relationships/slide" Target="slides/slide57.xml"/><Relationship Id="rId116" Type="http://schemas.openxmlformats.org/officeDocument/2006/relationships/slide" Target="slides/slide106.xml"/><Relationship Id="rId137" Type="http://schemas.openxmlformats.org/officeDocument/2006/relationships/slide" Target="slides/slide127.xml"/><Relationship Id="rId158" Type="http://schemas.openxmlformats.org/officeDocument/2006/relationships/slide" Target="slides/slide148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62" Type="http://schemas.openxmlformats.org/officeDocument/2006/relationships/slide" Target="slides/slide52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111" Type="http://schemas.openxmlformats.org/officeDocument/2006/relationships/slide" Target="slides/slide101.xml"/><Relationship Id="rId132" Type="http://schemas.openxmlformats.org/officeDocument/2006/relationships/slide" Target="slides/slide122.xml"/><Relationship Id="rId153" Type="http://schemas.openxmlformats.org/officeDocument/2006/relationships/slide" Target="slides/slide143.xml"/><Relationship Id="rId174" Type="http://schemas.openxmlformats.org/officeDocument/2006/relationships/presProps" Target="presProps.xml"/><Relationship Id="rId15" Type="http://schemas.openxmlformats.org/officeDocument/2006/relationships/slide" Target="slides/slide5.xml"/><Relationship Id="rId36" Type="http://schemas.openxmlformats.org/officeDocument/2006/relationships/slide" Target="slides/slide26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27" Type="http://schemas.openxmlformats.org/officeDocument/2006/relationships/slide" Target="slides/slide1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008A0-6130-459F-9E7A-74D380BB748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17C71-F6AE-4B8B-A504-3D7629196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9067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Documents and Settings\nhn\바탕 화면\칠판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3514110" y="6135687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 descr="분필타이틀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924200" y="2406641"/>
            <a:ext cx="3782169" cy="166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99592" y="1509936"/>
            <a:ext cx="7632848" cy="1198984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02107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716_6614992/fImage1785641518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19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1" name="바닥글 개체 틀 2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ava/AppData/Roaming/PolarisOffice/ETemp/5716_6614992/fImage1785641551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514090" y="6135370"/>
            <a:ext cx="228282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b="0" cap="none" dirty="0" smtClean="0">
                <a:solidFill>
                  <a:srgbClr val="C3D69B"/>
                </a:solidFill>
                <a:latin typeface="나눔고딕" charset="0"/>
                <a:ea typeface="나눔고딕" charset="0"/>
              </a:rPr>
              <a:t>이 문서는 나눔글꼴로 작성되었습니다. </a:t>
            </a:r>
            <a:r>
              <a:rPr lang="en-US" altLang="ko-KR" sz="800" b="0" u="sng" cap="none" dirty="0" smtClean="0">
                <a:solidFill>
                  <a:srgbClr val="FFFFFF"/>
                </a:solidFill>
                <a:latin typeface="나눔고딕" charset="0"/>
                <a:ea typeface="나눔고딕" charset="0"/>
                <a:hlinkClick r:id="rId3"/>
              </a:rPr>
              <a:t>설치하기</a:t>
            </a:r>
            <a: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</a:br>
            <a:endParaRPr lang="en-US" altLang="ko-KR" sz="800" b="0" cap="none" dirty="0" smtClean="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java/AppData/Roaming/PolarisOffice/ETemp/5716_6614992/fImage11201553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24175" y="2406650"/>
            <a:ext cx="3782695" cy="1670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부제목 13"/>
          <p:cNvSpPr txBox="1">
            <a:spLocks noGrp="1"/>
          </p:cNvSpPr>
          <p:nvPr>
            <p:ph type="subTitle" hasCustomPrompt="1"/>
          </p:nvPr>
        </p:nvSpPr>
        <p:spPr>
          <a:xfrm>
            <a:off x="899795" y="1510030"/>
            <a:ext cx="7633335" cy="11995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716_6614992/fImage12971559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02107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716_6614992/fImage1785641563935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19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1" name="바닥글 개체 틀 2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426" y="414189"/>
            <a:ext cx="7704856" cy="1143000"/>
          </a:xfrm>
        </p:spPr>
        <p:txBody>
          <a:bodyPr>
            <a:normAutofit/>
          </a:bodyPr>
          <a:lstStyle>
            <a:lvl1pPr algn="l">
              <a:defRPr sz="4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분필제목라인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ava/AppData/Roaming/PolarisOffice/ETemp/5716_6614992/fImage1785641757696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514090" y="6135370"/>
            <a:ext cx="228282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b="0" cap="none" dirty="0" smtClean="0">
                <a:solidFill>
                  <a:srgbClr val="C3D69B"/>
                </a:solidFill>
                <a:latin typeface="나눔고딕" charset="0"/>
                <a:ea typeface="나눔고딕" charset="0"/>
              </a:rPr>
              <a:t>이 문서는 나눔글꼴로 작성되었습니다. </a:t>
            </a:r>
            <a:r>
              <a:rPr lang="en-US" altLang="ko-KR" sz="800" b="0" u="sng" cap="none" dirty="0" smtClean="0">
                <a:solidFill>
                  <a:srgbClr val="FFFFFF"/>
                </a:solidFill>
                <a:latin typeface="나눔고딕" charset="0"/>
                <a:ea typeface="나눔고딕" charset="0"/>
                <a:hlinkClick r:id="rId3"/>
              </a:rPr>
              <a:t>설치하기</a:t>
            </a:r>
            <a: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</a:br>
            <a:endParaRPr lang="en-US" altLang="ko-KR" sz="800" b="0" cap="none" dirty="0" smtClean="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java/AppData/Roaming/PolarisOffice/ETemp/5716_6614992/fImage11201759446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24175" y="2406650"/>
            <a:ext cx="3782695" cy="1670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부제목 13"/>
          <p:cNvSpPr txBox="1">
            <a:spLocks noGrp="1"/>
          </p:cNvSpPr>
          <p:nvPr>
            <p:ph type="subTitle" hasCustomPrompt="1"/>
          </p:nvPr>
        </p:nvSpPr>
        <p:spPr>
          <a:xfrm>
            <a:off x="899795" y="1510030"/>
            <a:ext cx="7633335" cy="11995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716_6614992/fImage12971765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02107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716_6614992/fImage1785641769814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19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1" name="바닥글 개체 틀 2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ava/AppData/Roaming/PolarisOffice/ETemp/5448_8922296/fImage1785641765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514090" y="6135370"/>
            <a:ext cx="228282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b="0" cap="none" dirty="0" smtClean="0">
                <a:solidFill>
                  <a:srgbClr val="C3D69B"/>
                </a:solidFill>
                <a:latin typeface="나눔고딕" charset="0"/>
                <a:ea typeface="나눔고딕" charset="0"/>
              </a:rPr>
              <a:t>이 문서는 나눔글꼴로 작성되었습니다. </a:t>
            </a:r>
            <a:r>
              <a:rPr lang="en-US" altLang="ko-KR" sz="800" b="0" u="sng" cap="none" dirty="0" smtClean="0">
                <a:solidFill>
                  <a:srgbClr val="FFFFFF"/>
                </a:solidFill>
                <a:latin typeface="나눔고딕" charset="0"/>
                <a:ea typeface="나눔고딕" charset="0"/>
                <a:hlinkClick r:id="rId3"/>
              </a:rPr>
              <a:t>설치하기</a:t>
            </a:r>
            <a: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</a:br>
            <a:endParaRPr lang="ko-KR" altLang="en-US" sz="800" b="0" cap="none" dirty="0" smtClean="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java/AppData/Roaming/PolarisOffice/ETemp/5448_8922296/fImage11201767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24175" y="2406650"/>
            <a:ext cx="3782695" cy="1670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부제목 13"/>
          <p:cNvSpPr txBox="1">
            <a:spLocks noGrp="1"/>
          </p:cNvSpPr>
          <p:nvPr>
            <p:ph type="subTitle" hasCustomPrompt="1"/>
          </p:nvPr>
        </p:nvSpPr>
        <p:spPr>
          <a:xfrm>
            <a:off x="899795" y="1510030"/>
            <a:ext cx="7633335" cy="11995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21288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21288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21288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3" descr="C:\Documents and Settings\nhn\바탕 화면\칠판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448_8922296/fImage12971773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02107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448_8922296/fImage1785641777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19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1" name="바닥글 개체 틀 2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ava/AppData/Roaming/PolarisOffice/ETemp/5448_8922296/fImage1785642099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514090" y="6135370"/>
            <a:ext cx="228282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b="0" cap="none" dirty="0" smtClean="0">
                <a:solidFill>
                  <a:srgbClr val="C3D69B"/>
                </a:solidFill>
                <a:latin typeface="나눔고딕" charset="0"/>
                <a:ea typeface="나눔고딕" charset="0"/>
              </a:rPr>
              <a:t>이 문서는 나눔글꼴로 작성되었습니다. </a:t>
            </a:r>
            <a:r>
              <a:rPr lang="en-US" altLang="ko-KR" sz="800" b="0" u="sng" cap="none" dirty="0" smtClean="0">
                <a:solidFill>
                  <a:srgbClr val="FFFFFF"/>
                </a:solidFill>
                <a:latin typeface="나눔고딕" charset="0"/>
                <a:ea typeface="나눔고딕" charset="0"/>
                <a:hlinkClick r:id="rId3"/>
              </a:rPr>
              <a:t>설치하기</a:t>
            </a:r>
            <a: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</a:br>
            <a:endParaRPr lang="ko-KR" altLang="en-US" sz="800" b="0" cap="none" dirty="0" smtClean="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java/AppData/Roaming/PolarisOffice/ETemp/5448_8922296/fImage11202101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24175" y="2406650"/>
            <a:ext cx="3782695" cy="1670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부제목 13"/>
          <p:cNvSpPr txBox="1">
            <a:spLocks noGrp="1"/>
          </p:cNvSpPr>
          <p:nvPr>
            <p:ph type="subTitle" hasCustomPrompt="1"/>
          </p:nvPr>
        </p:nvSpPr>
        <p:spPr>
          <a:xfrm>
            <a:off x="899795" y="1510030"/>
            <a:ext cx="7633335" cy="11995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448_8922296/fImage12972107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02107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448_8922296/fImage1785642111935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19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1" name="바닥글 개체 틀 2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21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2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ava/AppData/Roaming/PolarisOffice/ETemp/2152_6777600/fImage1785642139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514090" y="6135370"/>
            <a:ext cx="228282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b="0" cap="none" dirty="0" smtClean="0">
                <a:solidFill>
                  <a:srgbClr val="C3D69B"/>
                </a:solidFill>
                <a:latin typeface="나눔고딕" charset="0"/>
                <a:ea typeface="나눔고딕" charset="0"/>
              </a:rPr>
              <a:t>이 문서는 나눔글꼴로 작성되었습니다. </a:t>
            </a:r>
            <a:r>
              <a:rPr lang="en-US" altLang="ko-KR" sz="800" b="0" u="sng" cap="none" dirty="0" smtClean="0">
                <a:solidFill>
                  <a:srgbClr val="FFFFFF"/>
                </a:solidFill>
                <a:latin typeface="나눔고딕" charset="0"/>
                <a:ea typeface="나눔고딕" charset="0"/>
                <a:hlinkClick r:id="rId3"/>
              </a:rPr>
              <a:t>설치하기</a:t>
            </a:r>
            <a: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</a:br>
            <a:endParaRPr lang="en-US" altLang="ko-KR" sz="800" b="0" cap="none" dirty="0" smtClean="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java/AppData/Roaming/PolarisOffice/ETemp/2152_6777600/fImage11202141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24175" y="2406650"/>
            <a:ext cx="3782695" cy="1670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부제목 13"/>
          <p:cNvSpPr txBox="1">
            <a:spLocks noGrp="1"/>
          </p:cNvSpPr>
          <p:nvPr>
            <p:ph type="subTitle" hasCustomPrompt="1"/>
          </p:nvPr>
        </p:nvSpPr>
        <p:spPr>
          <a:xfrm>
            <a:off x="899795" y="1510030"/>
            <a:ext cx="7633335" cy="11995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2152_6777600/fImage12972147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02107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2152_6777600/fImage1785642151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19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1" name="바닥글 개체 틀 2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ava/AppData/Roaming/PolarisOffice/ETemp/4408_5842248/fImage1785643153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514090" y="6135370"/>
            <a:ext cx="228282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b="0" cap="none" dirty="0" smtClean="0">
                <a:solidFill>
                  <a:srgbClr val="C3D69B"/>
                </a:solidFill>
                <a:latin typeface="나눔고딕" charset="0"/>
                <a:ea typeface="나눔고딕" charset="0"/>
              </a:rPr>
              <a:t>이 문서는 나눔글꼴로 작성되었습니다. </a:t>
            </a:r>
            <a:r>
              <a:rPr lang="en-US" altLang="ko-KR" sz="800" b="0" u="sng" cap="none" dirty="0" smtClean="0">
                <a:solidFill>
                  <a:srgbClr val="FFFFFF"/>
                </a:solidFill>
                <a:latin typeface="나눔고딕" charset="0"/>
                <a:ea typeface="나눔고딕" charset="0"/>
                <a:hlinkClick r:id="rId3"/>
              </a:rPr>
              <a:t>설치하기</a:t>
            </a:r>
            <a: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</a:br>
            <a:endParaRPr lang="en-US" altLang="ko-KR" sz="800" b="0" cap="none" dirty="0" smtClean="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java/AppData/Roaming/PolarisOffice/ETemp/4408_5842248/fImage11203155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24175" y="2406650"/>
            <a:ext cx="3782695" cy="1670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부제목 13"/>
          <p:cNvSpPr txBox="1">
            <a:spLocks noGrp="1"/>
          </p:cNvSpPr>
          <p:nvPr>
            <p:ph type="subTitle" hasCustomPrompt="1"/>
          </p:nvPr>
        </p:nvSpPr>
        <p:spPr>
          <a:xfrm>
            <a:off x="899795" y="1510030"/>
            <a:ext cx="7633335" cy="11995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4408_5842248/fImage12973161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02107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4408_5842248/fImage1785643165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19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1" name="바닥글 개체 틀 2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ava/AppData/Roaming/PolarisOffice/ETemp/4408_5842248/fImage178564319291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514090" y="6135370"/>
            <a:ext cx="228282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b="0" cap="none" dirty="0" smtClean="0">
                <a:solidFill>
                  <a:srgbClr val="C3D69B"/>
                </a:solidFill>
                <a:latin typeface="나눔고딕" charset="0"/>
                <a:ea typeface="나눔고딕" charset="0"/>
              </a:rPr>
              <a:t>이 문서는 나눔글꼴로 작성되었습니다. </a:t>
            </a:r>
            <a:r>
              <a:rPr lang="en-US" altLang="ko-KR" sz="800" b="0" u="sng" cap="none" dirty="0" smtClean="0">
                <a:solidFill>
                  <a:srgbClr val="FFFFFF"/>
                </a:solidFill>
                <a:latin typeface="나눔고딕" charset="0"/>
                <a:ea typeface="나눔고딕" charset="0"/>
                <a:hlinkClick r:id="rId3"/>
              </a:rPr>
              <a:t>설치하기</a:t>
            </a:r>
            <a: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</a:br>
            <a:endParaRPr lang="ko-KR" altLang="en-US" sz="800" b="0" cap="none" dirty="0" smtClean="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java/AppData/Roaming/PolarisOffice/ETemp/4408_5842248/fImage11203194572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24175" y="2406650"/>
            <a:ext cx="3782695" cy="1670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부제목 13"/>
          <p:cNvSpPr txBox="1">
            <a:spLocks noGrp="1"/>
          </p:cNvSpPr>
          <p:nvPr>
            <p:ph type="subTitle" hasCustomPrompt="1"/>
          </p:nvPr>
        </p:nvSpPr>
        <p:spPr>
          <a:xfrm>
            <a:off x="899795" y="1510030"/>
            <a:ext cx="7633335" cy="11995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4408_5842248/fImage12973200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02107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4408_5842248/fImage1785643204935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19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1" name="바닥글 개체 틀 2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ava/AppData/Roaming/PolarisOffice/ETemp/3820_8783032/fImage1785642284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514090" y="6135370"/>
            <a:ext cx="228282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b="0" cap="none" dirty="0" smtClean="0">
                <a:solidFill>
                  <a:srgbClr val="C3D69B"/>
                </a:solidFill>
                <a:latin typeface="나눔고딕" charset="0"/>
                <a:ea typeface="나눔고딕" charset="0"/>
              </a:rPr>
              <a:t>이 문서는 나눔글꼴로 작성되었습니다. </a:t>
            </a:r>
            <a:r>
              <a:rPr lang="en-US" altLang="ko-KR" sz="800" b="0" u="sng" cap="none" dirty="0" smtClean="0">
                <a:solidFill>
                  <a:srgbClr val="FFFFFF"/>
                </a:solidFill>
                <a:latin typeface="나눔고딕" charset="0"/>
                <a:ea typeface="나눔고딕" charset="0"/>
                <a:hlinkClick r:id="rId3"/>
              </a:rPr>
              <a:t>설치하기</a:t>
            </a:r>
            <a: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</a:br>
            <a:endParaRPr lang="ko-KR" altLang="en-US" sz="800" b="0" cap="none" dirty="0" smtClean="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java/AppData/Roaming/PolarisOffice/ETemp/3820_8783032/fImage11202286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24175" y="2406650"/>
            <a:ext cx="3782695" cy="1670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부제목 13"/>
          <p:cNvSpPr txBox="1">
            <a:spLocks noGrp="1"/>
          </p:cNvSpPr>
          <p:nvPr>
            <p:ph type="subTitle" hasCustomPrompt="1"/>
          </p:nvPr>
        </p:nvSpPr>
        <p:spPr>
          <a:xfrm>
            <a:off x="899795" y="1510030"/>
            <a:ext cx="7633335" cy="11995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3820_8783032/fImage12972292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02107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02107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3820_8783032/fImage178564229665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19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21" name="바닥글 개체 틀 2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22" name="슬라이드 번호 개체 틀 21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/Users/java/AppData/Roaming/PolarisOffice/ETemp/5716_6614992/fImage1785641506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9144635" cy="685863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514090" y="6135370"/>
            <a:ext cx="2282825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" b="0" cap="none" dirty="0" smtClean="0">
                <a:solidFill>
                  <a:srgbClr val="C3D69B"/>
                </a:solidFill>
                <a:latin typeface="나눔고딕" charset="0"/>
                <a:ea typeface="나눔고딕" charset="0"/>
              </a:rPr>
              <a:t>이 문서는 나눔글꼴로 작성되었습니다. </a:t>
            </a:r>
            <a:r>
              <a:rPr lang="en-US" altLang="ko-KR" sz="800" b="0" u="sng" cap="none" dirty="0" smtClean="0">
                <a:solidFill>
                  <a:srgbClr val="FFFFFF"/>
                </a:solidFill>
                <a:latin typeface="나눔고딕" charset="0"/>
                <a:ea typeface="나눔고딕" charset="0"/>
                <a:hlinkClick r:id="rId3"/>
              </a:rPr>
              <a:t>설치하기</a:t>
            </a:r>
            <a: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  <a:t/>
            </a:r>
            <a:br>
              <a:rPr lang="en-US" altLang="ko-KR" sz="800" b="0" cap="none" dirty="0" smtClean="0">
                <a:solidFill>
                  <a:srgbClr val="FFFFFF"/>
                </a:solidFill>
                <a:latin typeface="나눔고딕" charset="0"/>
                <a:ea typeface="나눔고딕" charset="0"/>
              </a:rPr>
            </a:br>
            <a:endParaRPr lang="en-US" altLang="ko-KR" sz="800" b="0" cap="none" dirty="0" smtClean="0"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 descr="C:/Users/java/AppData/Roaming/PolarisOffice/ETemp/5716_6614992/fImage11201508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924175" y="2406650"/>
            <a:ext cx="3782695" cy="1670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부제목 13"/>
          <p:cNvSpPr txBox="1">
            <a:spLocks noGrp="1"/>
          </p:cNvSpPr>
          <p:nvPr>
            <p:ph type="subTitle" hasCustomPrompt="1"/>
          </p:nvPr>
        </p:nvSpPr>
        <p:spPr>
          <a:xfrm>
            <a:off x="899795" y="1510030"/>
            <a:ext cx="7633335" cy="11995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  <p:pic>
        <p:nvPicPr>
          <p:cNvPr id="7" name="그림 6" descr="C:/Users/java/AppData/Roaming/PolarisOffice/ETemp/5716_6614992/fImage12971514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7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3.xml"/><Relationship Id="rId9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칠판내지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2019-04-21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6" r:id="rId2"/>
    <p:sldLayoutId id="2147483675" r:id="rId3"/>
    <p:sldLayoutId id="2147483674" r:id="rId4"/>
    <p:sldLayoutId id="2147483673" r:id="rId5"/>
    <p:sldLayoutId id="2147483649" r:id="rId6"/>
    <p:sldLayoutId id="214748365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60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ava/AppData/Roaming/PolarisOffice/ETemp/3820_8783032/fImage102055222775724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ava/AppData/Roaming/PolarisOffice/ETemp/5716_6614992/fImage102055214996827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ava/AppData/Roaming/PolarisOffice/ETemp/5716_6614992/fImage10205521544491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ava/AppData/Roaming/PolarisOffice/ETemp/5716_6614992/fImage102055217501942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ava/AppData/Roaming/PolarisOffice/ETemp/5448_8922296/fImage102055217584464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ava/AppData/Roaming/PolarisOffice/ETemp/5448_8922296/fImage102055220928145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ava/AppData/Roaming/PolarisOffice/ETemp/2152_6777600/fImage102055221325724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ava/AppData/Roaming/PolarisOffice/ETemp/4408_5842248/fImage102055231464464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java/AppData/Roaming/PolarisOffice/ETemp/4408_5842248/fImage102055231858145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나눔손글씨 펜" charset="0"/>
                <a:ea typeface="나눔손글씨 펜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eaLnBrk="0"/>
            <a:fld id="{B9320F77-B9A0-41C5-862A-B4B631284C64}" type="datetime1">
              <a:rPr lang="ko-KR" altLang="en-US" sz="1200" smtClean="0">
                <a:solidFill>
                  <a:srgbClr val="FFFFFF"/>
                </a:solidFill>
              </a:rPr>
              <a:pPr eaLnBrk="0"/>
              <a:t>2019-04-21</a:t>
            </a:fld>
            <a:endParaRPr lang="ko-KR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rgbClr val="FFFFFF"/>
                </a:solidFill>
              </a:rPr>
              <a:pPr algn="r" eaLnBrk="0"/>
              <a:t>‹#›</a:t>
            </a:fld>
            <a:endParaRPr lang="en-US" altLang="ko-KR" sz="1200" dirty="0" smtClean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0.png"/><Relationship Id="rId5" Type="http://schemas.openxmlformats.org/officeDocument/2006/relationships/image" Target="../media/image5.png"/><Relationship Id="rId4" Type="http://schemas.openxmlformats.org/officeDocument/2006/relationships/image" Target="../media/image1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4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48.png"/><Relationship Id="rId4" Type="http://schemas.openxmlformats.org/officeDocument/2006/relationships/image" Target="../media/image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51.png"/><Relationship Id="rId5" Type="http://schemas.openxmlformats.org/officeDocument/2006/relationships/image" Target="../media/image5.png"/><Relationship Id="rId4" Type="http://schemas.openxmlformats.org/officeDocument/2006/relationships/image" Target="../media/image15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5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7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8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35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71550" y="1412875"/>
            <a:ext cx="7200900" cy="15697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운동과 식단 </a:t>
            </a:r>
            <a:endParaRPr lang="en-US" altLang="ko-KR" sz="4800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내게 맞는 운동 </a:t>
            </a:r>
            <a:r>
              <a:rPr kumimoji="0" lang="ko-KR" altLang="en-US" sz="4800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스케쥴</a:t>
            </a:r>
            <a:endParaRPr kumimoji="0" lang="en-US" altLang="ko-KR" sz="48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3360" y="3168650"/>
            <a:ext cx="3782060" cy="1663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971550" y="4725035"/>
            <a:ext cx="7200900" cy="6464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endParaRPr lang="en-US" altLang="ko-KR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 </a:t>
            </a:r>
            <a:r>
              <a:rPr kumimoji="0" lang="en-US" altLang="ko-KR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kumimoji="0" lang="ko-KR" altLang="en-US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kumimoji="0" lang="en-US" altLang="ko-KR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</a:t>
            </a:r>
            <a:r>
              <a:rPr lang="en-US" altLang="ko-KR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</a:t>
            </a:r>
            <a:endParaRPr kumimoji="0" lang="en-US" altLang="ko-KR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4090" y="6135370"/>
            <a:ext cx="2282190" cy="35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6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6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설치하기</a:t>
            </a:r>
            <a:r>
              <a:rPr lang="ko-KR" altLang="en-US" sz="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ko-KR" altLang="en-US" sz="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</a:br>
            <a:endParaRPr lang="en-US" altLang="ko-KR" sz="6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260" y="1844675"/>
            <a:ext cx="5256530" cy="892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ko-KR" sz="2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ko-KR" sz="2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pSp>
        <p:nvGrpSpPr>
          <p:cNvPr id="23" name="다이어그램 22"/>
          <p:cNvGrpSpPr/>
          <p:nvPr/>
        </p:nvGrpSpPr>
        <p:grpSpPr>
          <a:xfrm>
            <a:off x="683260" y="1484630"/>
            <a:ext cx="7849235" cy="4968875"/>
            <a:chOff x="683260" y="1484630"/>
            <a:chExt cx="7849235" cy="4968875"/>
          </a:xfrm>
        </p:grpSpPr>
        <p:sp>
          <p:nvSpPr>
            <p:cNvPr id="14" name="다이어그램 1"/>
            <p:cNvSpPr>
              <a:spLocks/>
            </p:cNvSpPr>
            <p:nvPr/>
          </p:nvSpPr>
          <p:spPr>
            <a:xfrm>
              <a:off x="683260" y="1803400"/>
              <a:ext cx="7849870" cy="1082040"/>
            </a:xfrm>
            <a:prstGeom prst="rect">
              <a:avLst/>
            </a:prstGeom>
            <a:solidFill>
              <a:schemeClr val="lt1">
                <a:alpha val="89882"/>
              </a:schemeClr>
            </a:solidFill>
            <a:ln w="9525" cap="flat" cmpd="sng">
              <a:solidFill>
                <a:schemeClr val="accent3">
                  <a:alpha val="89803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3"/>
            </a:lnRef>
            <a:fillRef idx="1">
              <a:schemeClr val="lt1"/>
            </a:fillRef>
            <a:effectRef idx="2">
              <a:scrgbClr r="0" g="0" b="0"/>
            </a:effectRef>
            <a:fontRef idx="minor"/>
          </p:style>
          <p:txBody>
            <a:bodyPr vert="horz" wrap="square" lIns="612140" tIns="322580" rIns="612140" bIns="0" numCol="1" anchor="t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 typeface="Arial"/>
                <a:buChar char="•"/>
              </a:pPr>
              <a:r>
                <a:rPr lang="en-US" altLang="ko-KR" sz="13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운동 정보</a:t>
              </a:r>
              <a:endParaRPr lang="ko-KR" altLang="en-US" sz="13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 typeface="Arial"/>
                <a:buChar char="•"/>
              </a:pPr>
              <a:r>
                <a:rPr lang="en-US" altLang="ko-KR" sz="13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( 소모 칼로리 , 효과 , 운동 방법 등등 )</a:t>
              </a:r>
              <a:endParaRPr lang="ko-KR" altLang="en-US" sz="13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다이어그램 1"/>
            <p:cNvSpPr>
              <a:spLocks/>
            </p:cNvSpPr>
            <p:nvPr/>
          </p:nvSpPr>
          <p:spPr>
            <a:xfrm>
              <a:off x="683260" y="3316605"/>
              <a:ext cx="7849870" cy="1352550"/>
            </a:xfrm>
            <a:prstGeom prst="rect">
              <a:avLst/>
            </a:prstGeom>
            <a:solidFill>
              <a:schemeClr val="lt1">
                <a:alpha val="89882"/>
              </a:schemeClr>
            </a:solidFill>
            <a:ln w="9525" cap="flat" cmpd="sng">
              <a:solidFill>
                <a:srgbClr val="9BBB59">
                  <a:alpha val="100000"/>
                </a:srgb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rgbClr val="9BBB59"/>
            </a:lnRef>
            <a:fillRef idx="1">
              <a:schemeClr val="lt1"/>
            </a:fillRef>
            <a:effectRef idx="2">
              <a:scrgbClr r="0" g="0" b="0"/>
            </a:effectRef>
            <a:fontRef idx="minor"/>
          </p:style>
          <p:txBody>
            <a:bodyPr vert="horz" wrap="square" lIns="612140" tIns="322580" rIns="612140" bIns="0" numCol="1" anchor="t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 typeface="Arial"/>
                <a:buChar char="•"/>
              </a:pPr>
              <a:r>
                <a:rPr lang="en-US" altLang="ko-KR" sz="13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사용자가 선택한 운동과 세트 수 선택에 따른 소모 칼로리 계산</a:t>
              </a:r>
              <a:endParaRPr lang="ko-KR" altLang="en-US" sz="13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 typeface="Arial"/>
                <a:buChar char="•"/>
              </a:pPr>
              <a:r>
                <a:rPr lang="en-US" altLang="ko-KR" sz="13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요일 별 스케줄 작성. </a:t>
              </a:r>
              <a:endParaRPr lang="ko-KR" altLang="en-US" sz="13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 typeface="Arial"/>
                <a:buChar char="•"/>
              </a:pPr>
              <a:r>
                <a:rPr lang="en-US" altLang="ko-KR" sz="13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내 운동 스케줄 작성 및 수정, 삭제, 조회</a:t>
              </a:r>
              <a:endParaRPr lang="ko-KR" altLang="en-US" sz="13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다이어그램 1"/>
            <p:cNvSpPr>
              <a:spLocks/>
            </p:cNvSpPr>
            <p:nvPr/>
          </p:nvSpPr>
          <p:spPr>
            <a:xfrm>
              <a:off x="683260" y="5100320"/>
              <a:ext cx="7849870" cy="1352550"/>
            </a:xfrm>
            <a:prstGeom prst="rect">
              <a:avLst/>
            </a:prstGeom>
            <a:solidFill>
              <a:schemeClr val="lt1">
                <a:alpha val="89882"/>
              </a:schemeClr>
            </a:solidFill>
            <a:ln w="9525" cap="flat" cmpd="sng">
              <a:solidFill>
                <a:schemeClr val="accent3">
                  <a:alpha val="49803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3"/>
            </a:lnRef>
            <a:fillRef idx="1">
              <a:schemeClr val="lt1"/>
            </a:fillRef>
            <a:effectRef idx="2">
              <a:scrgbClr r="0" g="0" b="0"/>
            </a:effectRef>
            <a:fontRef idx="minor"/>
          </p:style>
          <p:txBody>
            <a:bodyPr vert="horz" wrap="square" lIns="612140" tIns="322580" rIns="612140" bIns="0" numCol="1" anchor="t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 typeface="Arial"/>
                <a:buChar char="•"/>
              </a:pPr>
              <a:r>
                <a:rPr lang="en-US" altLang="ko-KR" sz="13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식단 정보</a:t>
              </a:r>
              <a:endParaRPr lang="ko-KR" altLang="en-US" sz="13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 typeface="Arial"/>
                <a:buChar char="•"/>
              </a:pPr>
              <a:r>
                <a:rPr lang="en-US" altLang="ko-KR" sz="13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아침, 점심, 저녁 식단마다 사용자가 선택한 음식에 따라 칼로리 계산</a:t>
              </a:r>
              <a:endParaRPr lang="ko-KR" altLang="en-US" sz="13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Font typeface="Arial"/>
                <a:buChar char="•"/>
              </a:pPr>
              <a:r>
                <a:rPr lang="en-US" altLang="ko-KR" sz="13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오늘 스케쥴링한 음식의 총칼로리량 계산과 내가 선택하고 있는 식단의 칼로리 계산</a:t>
              </a:r>
              <a:endParaRPr lang="ko-KR" altLang="en-US" sz="13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다이어그램 1"/>
            <p:cNvSpPr>
              <a:spLocks/>
            </p:cNvSpPr>
            <p:nvPr/>
          </p:nvSpPr>
          <p:spPr>
            <a:xfrm>
              <a:off x="1075690" y="1543685"/>
              <a:ext cx="5495290" cy="520065"/>
            </a:xfrm>
            <a:prstGeom prst="roundRect">
              <a:avLst/>
            </a:prstGeom>
            <a:solidFill>
              <a:schemeClr val="accent3">
                <a:alpha val="89882"/>
              </a:schemeClr>
            </a:solidFill>
            <a:ln w="0" cap="flat" cmpd="sng">
              <a:solidFill>
                <a:schemeClr val="lt1">
                  <a:alpha val="100000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/>
            </a:lnRef>
            <a:fillRef idx="3">
              <a:schemeClr val="accent3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196215" tIns="0" rIns="292100" bIns="0" numCol="1" anchor="ctr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en-US" altLang="ko-KR" sz="2000" b="0" cap="none" dirty="0" smtClean="0">
                  <a:latin typeface="맑은 고딕" charset="0"/>
                  <a:ea typeface="맑은 고딕" charset="0"/>
                </a:rPr>
                <a:t>운동 - </a:t>
              </a:r>
              <a:r>
                <a:rPr lang="en-US" altLang="ko-KR" sz="2000" b="0" cap="none" dirty="0" smtClean="0">
                  <a:latin typeface="맑은 고딕" charset="0"/>
                  <a:ea typeface="맑은 고딕" charset="0"/>
                </a:rPr>
                <a:t>이</a:t>
              </a:r>
              <a:endParaRPr lang="ko-KR" altLang="en-US" sz="20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다이어그램 1"/>
            <p:cNvSpPr>
              <a:spLocks/>
            </p:cNvSpPr>
            <p:nvPr/>
          </p:nvSpPr>
          <p:spPr>
            <a:xfrm>
              <a:off x="1075690" y="3056890"/>
              <a:ext cx="5495290" cy="520065"/>
            </a:xfrm>
            <a:prstGeom prst="roundRect">
              <a:avLst/>
            </a:prstGeom>
            <a:solidFill>
              <a:srgbClr val="9BBB59"/>
            </a:solidFill>
            <a:ln w="0" cap="flat" cmpd="sng">
              <a:solidFill>
                <a:schemeClr val="lt1">
                  <a:alpha val="100000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/>
            </a:lnRef>
            <a:fillRef idx="3">
              <a:srgbClr val="9BBB59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196215" tIns="0" rIns="292100" bIns="0" numCol="1" anchor="ctr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ko-KR" sz="2300" b="0" cap="none" dirty="0" smtClean="0">
                  <a:latin typeface="맑은 고딕" charset="0"/>
                  <a:ea typeface="맑은 고딕" charset="0"/>
                </a:rPr>
                <a:t>운동 스케줄 - </a:t>
              </a:r>
              <a:r>
                <a:rPr lang="en-US" altLang="ko-KR" sz="2300" b="0" cap="none" dirty="0" smtClean="0">
                  <a:latin typeface="맑은 고딕" charset="0"/>
                  <a:ea typeface="맑은 고딕" charset="0"/>
                </a:rPr>
                <a:t>최</a:t>
              </a:r>
              <a:endParaRPr lang="ko-KR" altLang="en-US" sz="23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다이어그램 1"/>
            <p:cNvSpPr>
              <a:spLocks/>
            </p:cNvSpPr>
            <p:nvPr/>
          </p:nvSpPr>
          <p:spPr>
            <a:xfrm>
              <a:off x="1075690" y="4840605"/>
              <a:ext cx="5495290" cy="520065"/>
            </a:xfrm>
            <a:prstGeom prst="roundRect">
              <a:avLst/>
            </a:prstGeom>
            <a:solidFill>
              <a:schemeClr val="accent3">
                <a:alpha val="49847"/>
              </a:schemeClr>
            </a:solidFill>
            <a:ln w="0" cap="flat" cmpd="sng">
              <a:solidFill>
                <a:schemeClr val="lt1">
                  <a:alpha val="100000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/>
            </a:lnRef>
            <a:fillRef idx="3">
              <a:schemeClr val="accent3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196215" tIns="0" rIns="292100" bIns="0" numCol="1" anchor="ctr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en-US" altLang="ko-KR" sz="2300" b="0" cap="none" dirty="0" smtClean="0">
                  <a:latin typeface="맑은 고딕" charset="0"/>
                  <a:ea typeface="맑은 고딕" charset="0"/>
                </a:rPr>
                <a:t>식단 - </a:t>
              </a:r>
              <a:r>
                <a:rPr lang="en-US" altLang="ko-KR" sz="2300" b="0" cap="none" dirty="0" smtClean="0">
                  <a:latin typeface="맑은 고딕" charset="0"/>
                  <a:ea typeface="맑은 고딕" charset="0"/>
                </a:rPr>
                <a:t>명</a:t>
              </a:r>
              <a:endParaRPr lang="ko-KR" altLang="en-US" sz="2300" b="0" cap="none" dirty="0" smtClean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7541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74470" y="1542415"/>
            <a:ext cx="6195695" cy="4839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5400" y="2420620"/>
            <a:ext cx="280860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test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로그인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test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조회수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작성자가 자신의 글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조회시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조회수가 증가되지 않음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76645" y="1997075"/>
            <a:ext cx="467995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603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63040" y="1542415"/>
            <a:ext cx="6218555" cy="4839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5400" y="2420620"/>
            <a:ext cx="280860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test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로그인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kang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조회수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사용자가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읽을 시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조회수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76645" y="1997075"/>
            <a:ext cx="467995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158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74470" y="1550035"/>
            <a:ext cx="6195695" cy="48317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88770" y="4077335"/>
            <a:ext cx="5215255" cy="720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8015" y="4252595"/>
            <a:ext cx="28086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62140" y="4077335"/>
            <a:ext cx="562610" cy="544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657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63040" y="1550035"/>
            <a:ext cx="6218555" cy="48317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550920" y="2849880"/>
            <a:ext cx="2042160" cy="11582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91640" y="4797425"/>
            <a:ext cx="5616575" cy="158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8505" y="5433060"/>
            <a:ext cx="28086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리스트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082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02080" y="1528445"/>
            <a:ext cx="6340475" cy="45650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12570" y="5373370"/>
            <a:ext cx="2122805" cy="69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765" y="5433060"/>
            <a:ext cx="280860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로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66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86840" y="1536700"/>
            <a:ext cx="6370955" cy="44126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12570" y="5433060"/>
            <a:ext cx="2122805" cy="36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5965" y="4077335"/>
            <a:ext cx="280860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포함된 제목의 글 검색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기능 강화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카테고리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검색어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LIKE  ‘%’ || ? || ‘%’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4104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47370" y="1509395"/>
            <a:ext cx="6368415" cy="436816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683895" y="703580"/>
            <a:ext cx="625856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마이 페이지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2" name="도형 1"/>
          <p:cNvSpPr>
            <a:spLocks/>
          </p:cNvSpPr>
          <p:nvPr/>
        </p:nvSpPr>
        <p:spPr>
          <a:xfrm>
            <a:off x="749935" y="4608830"/>
            <a:ext cx="3175000" cy="1087755"/>
          </a:xfrm>
          <a:prstGeom prst="borderCallout1">
            <a:avLst>
              <a:gd name="adj1" fmla="val 98615"/>
              <a:gd name="adj2" fmla="val 100014"/>
              <a:gd name="adj3" fmla="val 60560"/>
              <a:gd name="adj4" fmla="val 117991"/>
            </a:avLst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4271010" y="4321810"/>
            <a:ext cx="2854325" cy="922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마이페이지에서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나만의 식단 테이블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리스트 생성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6941185" y="6276340"/>
            <a:ext cx="1878965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MenuView.java</a:t>
            </a:r>
            <a:endParaRPr lang="ko-KR" altLang="en-US" sz="2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4733925" y="2400300"/>
            <a:ext cx="772160" cy="23876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948305" y="4177030"/>
            <a:ext cx="595630" cy="3765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94615" y="3793490"/>
            <a:ext cx="2854325" cy="64579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자세히 버튼 클릭시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상세 페이지 창 생성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36575" y="2090420"/>
            <a:ext cx="5245735" cy="2621280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5898515" y="2084705"/>
            <a:ext cx="3064510" cy="64579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접속자 이름과 오늘 식단의 총 칼로리 표시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683895" y="703580"/>
            <a:ext cx="625856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식단 메인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34" name="도형 33"/>
          <p:cNvSpPr>
            <a:spLocks/>
          </p:cNvSpPr>
          <p:nvPr/>
        </p:nvSpPr>
        <p:spPr>
          <a:xfrm>
            <a:off x="725170" y="2608580"/>
            <a:ext cx="4717415" cy="288925"/>
          </a:xfrm>
          <a:prstGeom prst="borderCallout1">
            <a:avLst>
              <a:gd name="adj1" fmla="val 102609"/>
              <a:gd name="adj2" fmla="val -165"/>
              <a:gd name="adj3" fmla="val 510222"/>
              <a:gd name="adj4" fmla="val 18194"/>
            </a:avLst>
          </a:prstGeom>
          <a:noFill/>
          <a:ln w="25400" cap="rnd" cmpd="sng">
            <a:solidFill>
              <a:srgbClr val="FF0000">
                <a:alpha val="100000"/>
              </a:srgbClr>
            </a:solidFill>
            <a:prstDash val="solid"/>
            <a:miter lim="800000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683895" y="4076065"/>
            <a:ext cx="3512820" cy="215328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아침, 점심, 저녁, 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간식 식단, 물 섭취량 저장 및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오늘 식단 전체 삭제 기능 버튼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식단 : MenuSaveView.java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물 : WaterSaveView.java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오늘 식단만 등록, 삭제가 가능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도형 1"/>
          <p:cNvSpPr>
            <a:spLocks/>
          </p:cNvSpPr>
          <p:nvPr/>
        </p:nvSpPr>
        <p:spPr>
          <a:xfrm>
            <a:off x="635635" y="3113405"/>
            <a:ext cx="4945380" cy="432435"/>
          </a:xfrm>
          <a:prstGeom prst="borderCallout1">
            <a:avLst>
              <a:gd name="adj1" fmla="val 98615"/>
              <a:gd name="adj2" fmla="val 100014"/>
              <a:gd name="adj3" fmla="val 284662"/>
              <a:gd name="adj4" fmla="val 109222"/>
            </a:avLst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6052185" y="4007485"/>
            <a:ext cx="2743835" cy="119951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일자 별 식단 리스트 표시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더블클릭 시 상세정보 창 띄워줌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2771775" y="2312035"/>
            <a:ext cx="2737485" cy="217170"/>
          </a:xfrm>
          <a:prstGeom prst="borderCallout1">
            <a:avLst>
              <a:gd name="adj1" fmla="val -8213"/>
              <a:gd name="adj2" fmla="val 100370"/>
              <a:gd name="adj3" fmla="val -9389"/>
              <a:gd name="adj4" fmla="val 114292"/>
            </a:avLst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6941185" y="6276340"/>
            <a:ext cx="1878965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MenuView.java</a:t>
            </a:r>
            <a:endParaRPr lang="ko-KR" altLang="en-US" sz="2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>
            <a:off x="4787900" y="1664970"/>
            <a:ext cx="3925570" cy="4505960"/>
          </a:xfrm>
          <a:prstGeom prst="rect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664970"/>
            <a:ext cx="4105275" cy="4505325"/>
          </a:xfrm>
          <a:prstGeom prst="rect">
            <a:avLst/>
          </a:prstGeom>
          <a:noFill/>
        </p:spPr>
      </p:pic>
      <p:sp>
        <p:nvSpPr>
          <p:cNvPr id="15" name="텍스트 상자 14"/>
          <p:cNvSpPr txBox="1">
            <a:spLocks/>
          </p:cNvSpPr>
          <p:nvPr/>
        </p:nvSpPr>
        <p:spPr>
          <a:xfrm>
            <a:off x="4847590" y="1824355"/>
            <a:ext cx="3656965" cy="41713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아침, 점심, 저녁, 간식 버튼 별로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  각 창이 다르게 표시   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  (Flag 사용 – MenuService.java의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  static 상수 이용) 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5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음식 선택 및 제거 시 상단에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  선택된 총 칼로리 량을 계산하여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  표시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5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저장 시 각 식단 별로 금일 식단 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  메뉴 저장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이미 오늘 각 식단이 저장되어 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  있다면 추가 저장 불가능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저장 시 메인의 테이블 업데이트</a:t>
            </a: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683895" y="703580"/>
            <a:ext cx="625856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식단 저장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6386830" y="6276340"/>
            <a:ext cx="2406650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MenuSaveView.java</a:t>
            </a:r>
            <a:endParaRPr lang="ko-KR" altLang="en-US" sz="2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55625" y="1592580"/>
            <a:ext cx="3724910" cy="3420110"/>
          </a:xfrm>
          <a:prstGeom prst="rect">
            <a:avLst/>
          </a:prstGeom>
          <a:noFill/>
        </p:spPr>
      </p:pic>
      <p:sp>
        <p:nvSpPr>
          <p:cNvPr id="3" name="도형 2"/>
          <p:cNvSpPr>
            <a:spLocks/>
          </p:cNvSpPr>
          <p:nvPr/>
        </p:nvSpPr>
        <p:spPr>
          <a:xfrm>
            <a:off x="2700020" y="1988185"/>
            <a:ext cx="684530" cy="360680"/>
          </a:xfrm>
          <a:prstGeom prst="borderCallout1">
            <a:avLst>
              <a:gd name="adj1" fmla="val -417"/>
              <a:gd name="adj2" fmla="val 62285"/>
              <a:gd name="adj3" fmla="val -98345"/>
              <a:gd name="adj4" fmla="val 264314"/>
            </a:avLst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1640" y="1988185"/>
            <a:ext cx="828675" cy="360680"/>
          </a:xfrm>
          <a:prstGeom prst="borderCallout1">
            <a:avLst>
              <a:gd name="adj1" fmla="val 102477"/>
              <a:gd name="adj2" fmla="val 25764"/>
              <a:gd name="adj3" fmla="val 941037"/>
              <a:gd name="adj4" fmla="val -52606"/>
            </a:avLst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4559935" y="1522095"/>
            <a:ext cx="4046220" cy="113792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추가 버튼  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addItemCnt 변수가 하나씩 늘며 값에 따라 음식 선택 콤보 박스 선택 개수 지정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최대 5개까지 등록 가능(addIemCnt변수)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323215" y="5422265"/>
            <a:ext cx="4900930" cy="1229995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선택된 음식의 kcal 양 계산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콤보박스에서 음식이 선택되면 해당 칼로리를 상단의 총 칼로리에 더함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음식이 변경되거나 제거 되면 해당 음식에 대한 칼로리를 상단의 총 선택된 칼로리양에서 제외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683895" y="703580"/>
            <a:ext cx="625856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식단 저장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6386830" y="6276340"/>
            <a:ext cx="2406650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MenuSaveView.java</a:t>
            </a:r>
            <a:endParaRPr lang="ko-KR" altLang="en-US" sz="2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4559935" y="3703320"/>
            <a:ext cx="4046855" cy="147828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2. 제거 버튼  </a:t>
            </a:r>
            <a:endParaRPr lang="ko-KR" altLang="en-US" sz="16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addItemCnt 변수가 하나씩 줄며 값에 따라 음식 선택 콤보 박스 선택 개수 지정</a:t>
            </a:r>
            <a:endParaRPr lang="ko-KR" altLang="en-US" sz="12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7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제거 버튼 클릭 시 선택되어 있는 음식 초기화 및 총 kcal 양에서 제거된 kcal를 제외함</a:t>
            </a:r>
            <a:endParaRPr lang="ko-KR" altLang="en-US" sz="12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7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콤보 세트 개수 최소 1개는 유지</a:t>
            </a:r>
            <a:endParaRPr lang="ko-KR" altLang="en-US" sz="12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981190" y="5147945"/>
            <a:ext cx="1935480" cy="107124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7098665" y="2613025"/>
            <a:ext cx="1874520" cy="1036955"/>
          </a:xfrm>
          <a:prstGeom prst="rect">
            <a:avLst/>
          </a:prstGeom>
          <a:noFill/>
        </p:spPr>
      </p:pic>
      <p:sp>
        <p:nvSpPr>
          <p:cNvPr id="17" name="도형 16"/>
          <p:cNvSpPr>
            <a:spLocks/>
          </p:cNvSpPr>
          <p:nvPr/>
        </p:nvSpPr>
        <p:spPr>
          <a:xfrm>
            <a:off x="3383915" y="1988185"/>
            <a:ext cx="684530" cy="360680"/>
          </a:xfrm>
          <a:prstGeom prst="borderCallout1">
            <a:avLst>
              <a:gd name="adj1" fmla="val 97537"/>
              <a:gd name="adj2" fmla="val 65722"/>
              <a:gd name="adj3" fmla="val 476685"/>
              <a:gd name="adj4" fmla="val 168476"/>
            </a:avLst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7620000" y="2885440"/>
            <a:ext cx="1179830" cy="32829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7520940" y="5422900"/>
            <a:ext cx="1323975" cy="35623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360670" y="157480"/>
          <a:ext cx="3552190" cy="3987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37845" y="1700530"/>
          <a:ext cx="8138795" cy="485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56640"/>
                <a:gridCol w="1537335"/>
                <a:gridCol w="5544820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MemberController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 컨트롤러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중복체크 , 우편번호 검색 , 회원가입, 로그인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아이디에 해당하는 회원찾기, 아이디 찾기, 아이디&amp;이메일 가입 여부 체크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재 설정 , 회원탈퇴 , 마이페이지 주소 수정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101536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VerifiNumberController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찾기, 비밀번호 찾기 시 인증번호를 받는 IO 기능 클래스.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인증키 요청 시에 verifiNumber 패키지에 VerifiNumber.txt 파일이 존재 하는지 확인하고,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없을 시에 생성하고 , 해당 파일에 무작귀 숫자로 이루어진 4자리 숫자 ( 인증번호 ) 를 전송한다.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Dao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Interface MemberDAO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 인터페이스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Model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MemberVO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 VO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ZipcodeVO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우편번호 VO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Service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MemberService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implement MemberDAO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MemberDAO 를 구현한 클래스. DB작업에 필요한 SQL 클래스를 호출, 리턴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session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MemberSession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회원 Session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Sql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MemberSQL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 관련 SQL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verifinumber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verifiNumber.txt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인증번호가 작성되는 텍스트 파일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626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592580"/>
            <a:ext cx="3724910" cy="342011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702310" y="4665345"/>
            <a:ext cx="3366135" cy="288925"/>
          </a:xfrm>
          <a:prstGeom prst="borderCallout1">
            <a:avLst>
              <a:gd name="adj1" fmla="val -1615"/>
              <a:gd name="adj2" fmla="val 88291"/>
              <a:gd name="adj3" fmla="val -193343"/>
              <a:gd name="adj4" fmla="val 109481"/>
            </a:avLst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4572000" y="1534795"/>
            <a:ext cx="4285615" cy="172212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음식 선택 콤보박스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8001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창을 띄우거나 콤보박스 추가시 종류 콤보박스에 메뉴를 DB에서 불러와 생성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9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8001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종류 선택 시 콤보박스에 해당 종류의 음식을 DB에서 불러와 생성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9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800100" indent="-3429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선택된 해당 음식의 kcal를 표시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702310" y="2672715"/>
            <a:ext cx="1134110" cy="1872615"/>
          </a:xfrm>
          <a:prstGeom prst="borderCallout1">
            <a:avLst>
              <a:gd name="adj1" fmla="val -417"/>
              <a:gd name="adj2" fmla="val 62285"/>
              <a:gd name="adj3" fmla="val -46094"/>
              <a:gd name="adj4" fmla="val 340149"/>
            </a:avLst>
          </a:prstGeom>
          <a:noFill/>
          <a:ln w="25400" cap="rnd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1835785" y="2672715"/>
            <a:ext cx="1477010" cy="288925"/>
          </a:xfrm>
          <a:prstGeom prst="borderCallout1">
            <a:avLst>
              <a:gd name="adj1" fmla="val -2216"/>
              <a:gd name="adj2" fmla="val 51275"/>
              <a:gd name="adj3" fmla="val -291820"/>
              <a:gd name="adj4" fmla="val 185484"/>
            </a:avLst>
          </a:prstGeom>
          <a:noFill/>
          <a:ln w="25400" cap="rnd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3376930" y="2672715"/>
            <a:ext cx="684530" cy="288925"/>
          </a:xfrm>
          <a:prstGeom prst="borderCallout1">
            <a:avLst>
              <a:gd name="adj1" fmla="val -2215"/>
              <a:gd name="adj2" fmla="val 77417"/>
              <a:gd name="adj3" fmla="val -288823"/>
              <a:gd name="adj4" fmla="val 173520"/>
            </a:avLst>
          </a:prstGeom>
          <a:noFill/>
          <a:ln w="25400" cap="rnd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4410075" y="3854450"/>
            <a:ext cx="4611370" cy="17989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저장 버튼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저장 버튼 클릭 시 각 식단 별로 저장.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저장이 되면 창이 닫히고 메인 테이블에 업데이트 되어 정보 확인 가능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9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음식이 선택되지 않았거나, 이미 저장하려는 식단이 DB에 저장되어 있는 경우 경고창 생성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718820" y="5492115"/>
            <a:ext cx="2063750" cy="1141730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584450" y="5094605"/>
            <a:ext cx="2145030" cy="1102995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683895" y="712470"/>
            <a:ext cx="625856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식단 저장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6386830" y="6276340"/>
            <a:ext cx="2406650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MenuSaveView.java</a:t>
            </a:r>
            <a:endParaRPr lang="ko-KR" altLang="en-US" sz="2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1308100" y="5833110"/>
            <a:ext cx="1276985" cy="35560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3115310" y="5385435"/>
            <a:ext cx="1548765" cy="35560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569460" y="4466590"/>
            <a:ext cx="4080510" cy="1131570"/>
          </a:xfrm>
          <a:prstGeom prst="rect">
            <a:avLst/>
          </a:prstGeom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49580" y="4371340"/>
            <a:ext cx="3992245" cy="11747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95605" y="1602105"/>
            <a:ext cx="4886960" cy="138176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447040" y="3141980"/>
            <a:ext cx="4123690" cy="9226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물 섭취량 저장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해당 숫자 읽어 DB에 저장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저장 후 창이 닫히고 메인 테이블 업데이트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537845" y="2348865"/>
            <a:ext cx="2018030" cy="360680"/>
          </a:xfrm>
          <a:prstGeom prst="borderCallout1">
            <a:avLst>
              <a:gd name="adj1" fmla="val 108301"/>
              <a:gd name="adj2" fmla="val 25870"/>
              <a:gd name="adj3" fmla="val 214134"/>
              <a:gd name="adj4" fmla="val 73963"/>
            </a:avLst>
          </a:prstGeom>
          <a:noFill/>
          <a:ln w="25400" cap="rnd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611505" y="5048885"/>
            <a:ext cx="1009650" cy="253365"/>
          </a:xfrm>
          <a:prstGeom prst="borderCallout1">
            <a:avLst>
              <a:gd name="adj1" fmla="val 100897"/>
              <a:gd name="adj2" fmla="val 78093"/>
              <a:gd name="adj3" fmla="val 268347"/>
              <a:gd name="adj4" fmla="val 119935"/>
            </a:avLst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454025" y="5763895"/>
            <a:ext cx="5415280" cy="101473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물 섭취량 저장 (유효성)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입력 값이 숫자가 아니라면 경고문 출력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입력 값이 1~20 사이가 아니라면 경고문 출력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7429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입력 값이 Null이면 경고문 출력</a:t>
            </a:r>
            <a:endParaRPr lang="ko-KR" altLang="en-US" sz="14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4787900" y="5048885"/>
            <a:ext cx="1009015" cy="252730"/>
          </a:xfrm>
          <a:prstGeom prst="borderCallout1">
            <a:avLst>
              <a:gd name="adj1" fmla="val 100897"/>
              <a:gd name="adj2" fmla="val 78093"/>
              <a:gd name="adj3" fmla="val 280218"/>
              <a:gd name="adj4" fmla="val -91386"/>
            </a:avLst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683895" y="703580"/>
            <a:ext cx="669798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물섭취량 저장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6374130" y="6276340"/>
            <a:ext cx="2419350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WaterSaveView.java</a:t>
            </a:r>
            <a:endParaRPr lang="ko-KR" altLang="en-US" sz="2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2913380" y="4747260"/>
            <a:ext cx="1101090" cy="25209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7001510" y="4819015"/>
            <a:ext cx="1512570" cy="25209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638040" y="3121025"/>
            <a:ext cx="4060825" cy="1191260"/>
          </a:xfrm>
          <a:prstGeom prst="rect">
            <a:avLst/>
          </a:prstGeom>
          <a:noFill/>
        </p:spPr>
      </p:pic>
      <p:sp>
        <p:nvSpPr>
          <p:cNvPr id="27" name="도형 26"/>
          <p:cNvSpPr>
            <a:spLocks/>
          </p:cNvSpPr>
          <p:nvPr/>
        </p:nvSpPr>
        <p:spPr>
          <a:xfrm>
            <a:off x="4852035" y="3763645"/>
            <a:ext cx="918845" cy="28384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7195820" y="3480435"/>
            <a:ext cx="1061085" cy="26987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 flipH="1">
            <a:off x="3326130" y="4055110"/>
            <a:ext cx="1707515" cy="1706880"/>
          </a:xfrm>
          <a:prstGeom prst="line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79425" y="1733550"/>
            <a:ext cx="4979035" cy="272097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18" name="텍스트 상자 17"/>
          <p:cNvSpPr txBox="1">
            <a:spLocks/>
          </p:cNvSpPr>
          <p:nvPr/>
        </p:nvSpPr>
        <p:spPr>
          <a:xfrm>
            <a:off x="683895" y="703580"/>
            <a:ext cx="669798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식단 상세정보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6767195" y="6276340"/>
            <a:ext cx="2025650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SelectMenu.java</a:t>
            </a:r>
            <a:endParaRPr lang="ko-KR" altLang="en-US" sz="2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611505" y="3105150"/>
            <a:ext cx="4013200" cy="14478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464050" y="1794510"/>
            <a:ext cx="3952875" cy="4305300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1979930" y="3703320"/>
            <a:ext cx="2795270" cy="33845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테이블에서 더블클릭하면 →</a:t>
            </a:r>
            <a:endParaRPr lang="ko-KR" altLang="en-US" sz="1600" b="1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4401185" y="5888990"/>
            <a:ext cx="2687320" cy="30734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해당 일자의 상세창 생성</a:t>
            </a:r>
            <a:endParaRPr lang="ko-KR" altLang="en-US" sz="1400" b="1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-26035" y="1396365"/>
            <a:ext cx="6298565" cy="4070350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192145" y="2528570"/>
            <a:ext cx="5804535" cy="349821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41070" y="1744345"/>
            <a:ext cx="768985" cy="53403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>
            <a:stCxn id="16" idx="2"/>
          </p:cNvCxnSpPr>
          <p:nvPr/>
        </p:nvCxnSpPr>
        <p:spPr>
          <a:xfrm>
            <a:off x="1325245" y="2277110"/>
            <a:ext cx="4769485" cy="252730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>
            <a:spLocks/>
          </p:cNvSpPr>
          <p:nvPr/>
        </p:nvSpPr>
        <p:spPr>
          <a:xfrm>
            <a:off x="130810" y="6107430"/>
            <a:ext cx="6136640" cy="647700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메인화면에서 추천운동 버튼 클릭시 데이터베이스에 저장된 운동에 대한 정보들이 뜬다 Exercise.form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41300" y="2040255"/>
            <a:ext cx="7012305" cy="4221480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522605" y="5130800"/>
            <a:ext cx="6448425" cy="647700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선택한 행을 더블클릭하면 해당운동에 대한 상세정보들이 아래 창에 나타나게된다.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도형 7"/>
          <p:cNvCxnSpPr>
            <a:stCxn id="7" idx="0"/>
          </p:cNvCxnSpPr>
          <p:nvPr/>
        </p:nvCxnSpPr>
        <p:spPr>
          <a:xfrm flipH="1" flipV="1">
            <a:off x="3345815" y="2696210"/>
            <a:ext cx="401955" cy="2435860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948180" y="2287905"/>
            <a:ext cx="6897370" cy="4211320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4344035" y="5307965"/>
            <a:ext cx="4460875" cy="924560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운동정보가 떠있는상태에서 원하는 운동정보를 쉽게 찾기 위해 검색버튼 클릭시 검색창 하나생성 ExerciseSearch.form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7473315" y="3254375"/>
            <a:ext cx="1370330" cy="6858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10"/>
          <p:cNvCxnSpPr>
            <a:stCxn id="10" idx="1"/>
            <a:endCxn id="12" idx="3"/>
          </p:cNvCxnSpPr>
          <p:nvPr/>
        </p:nvCxnSpPr>
        <p:spPr>
          <a:xfrm flipH="1" flipV="1">
            <a:off x="4349750" y="3512185"/>
            <a:ext cx="3124835" cy="85725"/>
          </a:xfrm>
          <a:prstGeom prst="line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63550" y="1783715"/>
            <a:ext cx="3887470" cy="345884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15" name="텍스트 상자 14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4450" y="-3810"/>
            <a:ext cx="4585970" cy="410781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600575" y="1537970"/>
            <a:ext cx="4545965" cy="4076065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269875" y="340995"/>
            <a:ext cx="1548765" cy="49784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4814570" y="2245995"/>
            <a:ext cx="1549400" cy="49847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0005" y="2916555"/>
            <a:ext cx="4490720" cy="4042410"/>
          </a:xfrm>
          <a:prstGeom prst="rect">
            <a:avLst/>
          </a:prstGeom>
          <a:noFill/>
        </p:spPr>
      </p:pic>
      <p:cxnSp>
        <p:nvCxnSpPr>
          <p:cNvPr id="7" name="도형 6"/>
          <p:cNvCxnSpPr/>
          <p:nvPr/>
        </p:nvCxnSpPr>
        <p:spPr>
          <a:xfrm>
            <a:off x="1859915" y="383540"/>
            <a:ext cx="1889760" cy="299085"/>
          </a:xfrm>
          <a:prstGeom prst="line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도형 7"/>
          <p:cNvCxnSpPr/>
          <p:nvPr/>
        </p:nvCxnSpPr>
        <p:spPr>
          <a:xfrm flipV="1">
            <a:off x="6411595" y="2193290"/>
            <a:ext cx="1732915" cy="280670"/>
          </a:xfrm>
          <a:prstGeom prst="line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7553960" y="3738245"/>
            <a:ext cx="711835" cy="49847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>
            <a:stCxn id="6" idx="0"/>
            <a:endCxn id="9" idx="1"/>
          </p:cNvCxnSpPr>
          <p:nvPr/>
        </p:nvCxnSpPr>
        <p:spPr>
          <a:xfrm>
            <a:off x="2284730" y="2916555"/>
            <a:ext cx="5270500" cy="1071245"/>
          </a:xfrm>
          <a:prstGeom prst="line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>
            <a:spLocks/>
          </p:cNvSpPr>
          <p:nvPr/>
        </p:nvSpPr>
        <p:spPr>
          <a:xfrm>
            <a:off x="60325" y="4724400"/>
            <a:ext cx="4560570" cy="2033270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운동명과 종류 검색창이 콤보로 묶여있다.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운동명이 선택된 상태에서 입력값없이 검색창을 누르게 되면 메시지가 뜨게된다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운동종류도 마찬가지로 메시지가 뜨게된다.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focus를 줘서 확인버튼을 누르면 텍스트필드로 커서가 가게된다.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-2540" y="1151255"/>
            <a:ext cx="4988560" cy="4568190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3747770" y="1529715"/>
            <a:ext cx="1236345" cy="79692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10"/>
          <p:cNvCxnSpPr>
            <a:stCxn id="10" idx="1"/>
          </p:cNvCxnSpPr>
          <p:nvPr/>
        </p:nvCxnSpPr>
        <p:spPr>
          <a:xfrm flipH="1" flipV="1">
            <a:off x="1844040" y="1858010"/>
            <a:ext cx="1905000" cy="70485"/>
          </a:xfrm>
          <a:prstGeom prst="line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1"/>
          <p:cNvSpPr txBox="1">
            <a:spLocks/>
          </p:cNvSpPr>
          <p:nvPr/>
        </p:nvSpPr>
        <p:spPr>
          <a:xfrm>
            <a:off x="3810" y="5642610"/>
            <a:ext cx="5327650" cy="925830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운동명으로 검색했을 시 해당 운동명의 데이터들이 테이블에 나타나고 일치하는 운동명이 없으면 데이터가 없다는 창이 뜬다.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998085" y="1369060"/>
            <a:ext cx="4147820" cy="4345940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26085" y="968375"/>
            <a:ext cx="8068945" cy="182245"/>
          </a:xfrm>
          <a:prstGeom prst="rect">
            <a:avLst/>
          </a:prstGeom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425450" y="407670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905" y="2273300"/>
            <a:ext cx="4770755" cy="4307840"/>
          </a:xfrm>
          <a:prstGeom prst="rect">
            <a:avLst/>
          </a:prstGeom>
          <a:noFill/>
        </p:spPr>
      </p:pic>
      <p:sp>
        <p:nvSpPr>
          <p:cNvPr id="3" name="도형 2"/>
          <p:cNvSpPr>
            <a:spLocks/>
          </p:cNvSpPr>
          <p:nvPr/>
        </p:nvSpPr>
        <p:spPr>
          <a:xfrm>
            <a:off x="1887220" y="2844800"/>
            <a:ext cx="1023620" cy="38544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829435" y="3625850"/>
            <a:ext cx="1236345" cy="79692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4956175" y="4962525"/>
            <a:ext cx="4006850" cy="925830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운동종류를 검색할떄는 검색창의 데이터가 들어가있는 모든데이터가 테이블에 나타나도록 함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>
            <a:off x="2385695" y="979805"/>
            <a:ext cx="1270" cy="412750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35" y="1666875"/>
            <a:ext cx="6964045" cy="394462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491480" y="3326130"/>
            <a:ext cx="3496945" cy="2973070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5615305" y="1662430"/>
            <a:ext cx="1384300" cy="6858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도형 4"/>
          <p:cNvCxnSpPr>
            <a:stCxn id="4" idx="2"/>
            <a:endCxn id="3" idx="0"/>
          </p:cNvCxnSpPr>
          <p:nvPr/>
        </p:nvCxnSpPr>
        <p:spPr>
          <a:xfrm>
            <a:off x="6306820" y="2346960"/>
            <a:ext cx="933450" cy="980440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161925" y="4846320"/>
            <a:ext cx="5328285" cy="647700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스케줄추가 버튼을 누르면 선택한 운동을 스켈줄에 추가 할수 있게 창이 뜨게된다.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420995" y="140335"/>
          <a:ext cx="3552190" cy="3987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54990" y="1494790"/>
          <a:ext cx="8138795" cy="526986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99820"/>
                <a:gridCol w="1494155"/>
                <a:gridCol w="5544820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CheckId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회원가입 아이디 중복검사 폼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FedMain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프로젝트 메인화면 – 구성 : 메뉴 패널 , 로그인 패널 , 메인 패널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패널 , 메인 패널 : cardLayout 적용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로그인 해널 : pCusLogOff , pCusLogOn , pAdminLogOn =&gt; 로그오프 , 로그인 , 관리자 로그인 시 패널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49364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MemberJoinForm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 가입 폼.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유효성 체크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not null , 공백 입력, 특수문자 불가 , 아이디, 비밀번호는 4~12 사이 입력, 아이디 중복확인,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비밀번호와 재입력 비밀번호의 일치 , 아이디와 비밀번호가 다른지 , 이름은 문자만 입력가능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출생년도에 정수가 입력됬는지 , 현재 년도를 초과한 미래의 출생년도를 입력했는지 , 1900년 이전의 과거 출생년도를 입력했는지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선택한 태어난 월 에 해당하는 마지막 날짜 내에 일을 입력했는지 , 윤년 윤달 체크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현재 년도에 태어난 회원이 가입 할 시에, 선택한 월이 현재 월을 초과했는지. 초과하지않았다면 이리을 초과하였는지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이메일 입력 형식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SearchZipcodeForm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우편번호 찾기 폼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WithdrawalForm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 탈퇴 폼.  - 이름 , 비밀번호 , 비밀번호 재확인 절차를 걸쳐서 탈퇴를 진행함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AcceptTermsForm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 가입 전 약관 동의 폼, 약관동의 체크해야 회원가입 가능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7873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2070" y="1310005"/>
            <a:ext cx="5882640" cy="4047490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101600" y="3620135"/>
            <a:ext cx="636905" cy="39433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372995" y="1891665"/>
            <a:ext cx="6782435" cy="4622165"/>
          </a:xfrm>
          <a:prstGeom prst="rect">
            <a:avLst/>
          </a:prstGeom>
          <a:noFill/>
        </p:spPr>
      </p:pic>
      <p:cxnSp>
        <p:nvCxnSpPr>
          <p:cNvPr id="12" name="도형 11"/>
          <p:cNvCxnSpPr>
            <a:stCxn id="10" idx="3"/>
            <a:endCxn id="11" idx="1"/>
          </p:cNvCxnSpPr>
          <p:nvPr/>
        </p:nvCxnSpPr>
        <p:spPr>
          <a:xfrm>
            <a:off x="737235" y="3816985"/>
            <a:ext cx="1637030" cy="386080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>
            <a:spLocks/>
          </p:cNvSpPr>
          <p:nvPr/>
        </p:nvSpPr>
        <p:spPr>
          <a:xfrm>
            <a:off x="608965" y="5586730"/>
            <a:ext cx="5328285" cy="924560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관리자모드로 들어간 상태에서 운동관리를 누르게 되면 데이터베이스안에 저장된 운동 정보들이 테이블에 뜨게된다.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65735" y="1264285"/>
            <a:ext cx="7602855" cy="542163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172075" y="2516505"/>
            <a:ext cx="3973830" cy="4069080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1828165" y="3049270"/>
            <a:ext cx="821690" cy="37465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>
            <a:stCxn id="5" idx="2"/>
            <a:endCxn id="4" idx="1"/>
          </p:cNvCxnSpPr>
          <p:nvPr/>
        </p:nvCxnSpPr>
        <p:spPr>
          <a:xfrm>
            <a:off x="2238375" y="3422650"/>
            <a:ext cx="2934970" cy="1129030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>
            <a:spLocks/>
          </p:cNvSpPr>
          <p:nvPr/>
        </p:nvSpPr>
        <p:spPr>
          <a:xfrm>
            <a:off x="161925" y="4846320"/>
            <a:ext cx="5328285" cy="648335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운동 등록 버튼을 누르면 운동정보를 입력할 창이 하나 뜨게 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14630" y="2134870"/>
            <a:ext cx="6118860" cy="418401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28920" y="1734185"/>
            <a:ext cx="3821430" cy="4783455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7863205" y="4358005"/>
            <a:ext cx="812165" cy="2736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11"/>
          <p:cNvCxnSpPr>
            <a:stCxn id="13" idx="0"/>
            <a:endCxn id="11" idx="1"/>
          </p:cNvCxnSpPr>
          <p:nvPr/>
        </p:nvCxnSpPr>
        <p:spPr>
          <a:xfrm flipV="1">
            <a:off x="3826510" y="4494530"/>
            <a:ext cx="4037965" cy="258445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도형 12"/>
          <p:cNvSpPr>
            <a:spLocks/>
          </p:cNvSpPr>
          <p:nvPr/>
        </p:nvSpPr>
        <p:spPr>
          <a:xfrm>
            <a:off x="2042795" y="4751705"/>
            <a:ext cx="3569335" cy="14097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213360" y="5429250"/>
            <a:ext cx="5328285" cy="648335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운동등록 창에서 입력한 목록이 관리자 테이블에 등록된다.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23215" y="2149475"/>
            <a:ext cx="6396355" cy="419862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16220" y="3147060"/>
            <a:ext cx="3830955" cy="3440430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2356485" y="3355975"/>
            <a:ext cx="843915" cy="3136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" name="도형 6"/>
          <p:cNvCxnSpPr>
            <a:stCxn id="5" idx="3"/>
            <a:endCxn id="4" idx="1"/>
          </p:cNvCxnSpPr>
          <p:nvPr/>
        </p:nvCxnSpPr>
        <p:spPr>
          <a:xfrm>
            <a:off x="3199130" y="3512185"/>
            <a:ext cx="2118360" cy="1355725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>
            <a:off x="1246505" y="5149850"/>
            <a:ext cx="5328285" cy="648335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운동검색 창을 누르면 관리자 모드에서도 검색할수 있다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82905" y="1899285"/>
            <a:ext cx="6427470" cy="428561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883910" y="4454525"/>
            <a:ext cx="2602230" cy="1440180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3238500" y="3112135"/>
            <a:ext cx="717550" cy="33972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도형 4"/>
          <p:cNvCxnSpPr>
            <a:stCxn id="4" idx="2"/>
            <a:endCxn id="3" idx="0"/>
          </p:cNvCxnSpPr>
          <p:nvPr/>
        </p:nvCxnSpPr>
        <p:spPr>
          <a:xfrm>
            <a:off x="3596640" y="3450590"/>
            <a:ext cx="3589020" cy="1005205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>
            <a:spLocks/>
          </p:cNvSpPr>
          <p:nvPr/>
        </p:nvSpPr>
        <p:spPr>
          <a:xfrm>
            <a:off x="381000" y="4856480"/>
            <a:ext cx="5328285" cy="648335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테이블에 목록을 선택하지않고 운동수정버튼을 누를 시 목록을 선택하라는 메시지 창이 뜨게된다.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83515" y="1530350"/>
            <a:ext cx="6592570" cy="432562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773420" y="2899410"/>
            <a:ext cx="3545205" cy="3430905"/>
          </a:xfrm>
          <a:prstGeom prst="rect">
            <a:avLst/>
          </a:prstGeom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>
            <a:off x="269240" y="4772660"/>
            <a:ext cx="5328285" cy="924560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목록을 선택하고 운동수정 버튼을 누를 시 데이터를 수정할수있는 창이 하나 뜨게되고 최초 팝업시 기존 데이터가 들어가 있다.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91770" y="1452245"/>
            <a:ext cx="7649210" cy="500761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40350" y="3426460"/>
            <a:ext cx="3326130" cy="2926080"/>
          </a:xfrm>
          <a:prstGeom prst="rect">
            <a:avLst/>
          </a:prstGeom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>
            <a:off x="3810" y="5233670"/>
            <a:ext cx="5328285" cy="647700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수정내용을 입력하고 확인 버튼을 누르게 되면 해당 데이터로 수정된다.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7950200" y="4018280"/>
            <a:ext cx="717550" cy="4756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14425" y="4521200"/>
            <a:ext cx="4712335" cy="1866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 flipH="1" flipV="1">
            <a:off x="3952875" y="3198495"/>
            <a:ext cx="3975735" cy="912495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84480" y="1689735"/>
            <a:ext cx="6670040" cy="440309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519420" y="4036695"/>
            <a:ext cx="2592705" cy="1482725"/>
          </a:xfrm>
          <a:prstGeom prst="rect">
            <a:avLst/>
          </a:prstGeom>
          <a:noFill/>
        </p:spPr>
      </p:pic>
      <p:cxnSp>
        <p:nvCxnSpPr>
          <p:cNvPr id="4" name="도형 3"/>
          <p:cNvCxnSpPr>
            <a:stCxn id="5" idx="2"/>
            <a:endCxn id="3" idx="0"/>
          </p:cNvCxnSpPr>
          <p:nvPr/>
        </p:nvCxnSpPr>
        <p:spPr>
          <a:xfrm>
            <a:off x="4566920" y="3296920"/>
            <a:ext cx="2249170" cy="741045"/>
          </a:xfrm>
          <a:prstGeom prst="straightConnector1">
            <a:avLst/>
          </a:prstGeom>
          <a:ln w="9525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도형 4"/>
          <p:cNvSpPr>
            <a:spLocks/>
          </p:cNvSpPr>
          <p:nvPr/>
        </p:nvSpPr>
        <p:spPr>
          <a:xfrm>
            <a:off x="4105275" y="2907030"/>
            <a:ext cx="925195" cy="39116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227330" y="5261610"/>
            <a:ext cx="5328285" cy="923925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삭제할 목록을 선택하지 않은상태에서 운동삭제 버튼을 누르게 되면 목록을 선택하라는 메시지가 뜨게된다.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79095" y="1423670"/>
            <a:ext cx="5970905" cy="406717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219190" y="3129280"/>
            <a:ext cx="2583180" cy="144970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570865" y="4578350"/>
            <a:ext cx="5328285" cy="647700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목록을 선택하고 운동삭제 버튼 클릭시 삭제 했다는 메시지가 뜨게된다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950720" y="3928110"/>
            <a:ext cx="3926840" cy="17462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3844925" y="2711450"/>
            <a:ext cx="867410" cy="32512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99060" y="1361440"/>
            <a:ext cx="7735570" cy="505841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580380" y="4812665"/>
            <a:ext cx="2583180" cy="1449705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2483485" y="3187065"/>
            <a:ext cx="4306570" cy="1739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7435215" y="5772785"/>
            <a:ext cx="729615" cy="37147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231140" y="5016500"/>
            <a:ext cx="5328285" cy="648335"/>
          </a:xfrm>
          <a:prstGeom prst="rect">
            <a:avLst/>
          </a:prstGeom>
          <a:solidFill>
            <a:srgbClr val="FFFFFF"/>
          </a:solidFill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확인 버튼을 누르면 테이블에서 목록이 사라진것을 볼 수있다.</a:t>
            </a:r>
            <a:endParaRPr lang="ko-KR" altLang="en-US" sz="1800" b="0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2115" y="1122045"/>
            <a:ext cx="8068945" cy="18224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425450" y="561975"/>
            <a:ext cx="5107305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742180" y="123190"/>
          <a:ext cx="4320540" cy="6451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60270"/>
                <a:gridCol w="2160270"/>
              </a:tblGrid>
              <a:tr h="64516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, 비밀번호 찾기</a:t>
                      </a:r>
                      <a:endParaRPr lang="ko-KR" altLang="en-US" sz="18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37845" y="1700530"/>
          <a:ext cx="8138795" cy="233235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65530"/>
                <a:gridCol w="1528445"/>
                <a:gridCol w="5544820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SearchIdForm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아이디 찾기 폼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이름 , 생년월일 , 이메일 주소 에 해당하는 회원이 존재 할 시에 인증번호 생성 -&gt; 인증작업으로 전환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SearchPwForm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비밀번호 찾기 폼 – cardLayout 적용 . 1~3단계 패널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1단계 . 아이디 입력 후 회원가입 유무 확인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2단계 . 본인 인증 확인 절자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3단계 . 비밀번호 재 설정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VirifiNumberForm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인증 번호 폼 – 인증번호 요청 후 60초 카운트 내에 인증번호를 입력 해야 한다.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642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195580" y="784225"/>
            <a:ext cx="843280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구성요소</a:t>
            </a:r>
            <a:r>
              <a:rPr lang="en-US" altLang="ko-KR" sz="2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 (ScheduleMain)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364490" y="1644015"/>
            <a:ext cx="2853690" cy="36957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 선택 / 추가 / 제거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475740" y="2262505"/>
            <a:ext cx="7077710" cy="4229735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1519555" y="2300605"/>
            <a:ext cx="1396365" cy="4152900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도형 10"/>
          <p:cNvCxnSpPr/>
          <p:nvPr/>
        </p:nvCxnSpPr>
        <p:spPr>
          <a:xfrm flipH="1" flipV="1">
            <a:off x="2270760" y="2013585"/>
            <a:ext cx="429260" cy="287655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12"/>
          <p:cNvSpPr txBox="1">
            <a:spLocks/>
          </p:cNvSpPr>
          <p:nvPr/>
        </p:nvSpPr>
        <p:spPr>
          <a:xfrm>
            <a:off x="3484880" y="1424305"/>
            <a:ext cx="2599055" cy="36957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 편집/ 상세 정보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2976880" y="2300605"/>
            <a:ext cx="5576570" cy="4152900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도형 14"/>
          <p:cNvCxnSpPr>
            <a:stCxn id="14" idx="0"/>
          </p:cNvCxnSpPr>
          <p:nvPr/>
        </p:nvCxnSpPr>
        <p:spPr>
          <a:xfrm flipH="1" flipV="1">
            <a:off x="4376420" y="1793240"/>
            <a:ext cx="1389380" cy="50800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>
            <a:spLocks/>
          </p:cNvSpPr>
          <p:nvPr/>
        </p:nvSpPr>
        <p:spPr>
          <a:xfrm>
            <a:off x="3053080" y="4101465"/>
            <a:ext cx="1974215" cy="6464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운동계획선택 / 추가 /제거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2994025" y="2891155"/>
            <a:ext cx="2053590" cy="3274695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5868035" y="4797425"/>
            <a:ext cx="2829560" cy="3695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운동계획 수정/ 상세 정보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5106670" y="2891155"/>
            <a:ext cx="3354705" cy="3274695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511175" y="640080"/>
            <a:ext cx="816800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스케줄 목록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539875" y="1480820"/>
            <a:ext cx="1505585" cy="4229735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2691765" y="6111240"/>
            <a:ext cx="1420495" cy="36957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스케쥴 추가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도형 17"/>
          <p:cNvCxnSpPr/>
          <p:nvPr/>
        </p:nvCxnSpPr>
        <p:spPr>
          <a:xfrm>
            <a:off x="2199005" y="5629910"/>
            <a:ext cx="549275" cy="53721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>
            <a:spLocks/>
          </p:cNvSpPr>
          <p:nvPr/>
        </p:nvSpPr>
        <p:spPr>
          <a:xfrm>
            <a:off x="4575175" y="5924550"/>
            <a:ext cx="1420495" cy="36957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스케쥴 제거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도형 24"/>
          <p:cNvCxnSpPr/>
          <p:nvPr/>
        </p:nvCxnSpPr>
        <p:spPr>
          <a:xfrm flipH="1" flipV="1">
            <a:off x="2983230" y="5515610"/>
            <a:ext cx="1564005" cy="596265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도형 27"/>
          <p:cNvSpPr>
            <a:spLocks/>
          </p:cNvSpPr>
          <p:nvPr/>
        </p:nvSpPr>
        <p:spPr>
          <a:xfrm>
            <a:off x="1605280" y="1724025"/>
            <a:ext cx="1378585" cy="3620135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4575175" y="2608580"/>
            <a:ext cx="1002030" cy="64643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스케쥴 목록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도형 29"/>
          <p:cNvCxnSpPr/>
          <p:nvPr/>
        </p:nvCxnSpPr>
        <p:spPr>
          <a:xfrm flipH="1" flipV="1">
            <a:off x="2955925" y="1720850"/>
            <a:ext cx="1616710" cy="84455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92455" y="1918970"/>
            <a:ext cx="1233805" cy="3466465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904240" y="4211955"/>
            <a:ext cx="512445" cy="64643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도형 17"/>
          <p:cNvCxnSpPr/>
          <p:nvPr/>
        </p:nvCxnSpPr>
        <p:spPr>
          <a:xfrm flipV="1">
            <a:off x="904240" y="4580890"/>
            <a:ext cx="64135" cy="56134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도형 10"/>
          <p:cNvSpPr>
            <a:spLocks/>
          </p:cNvSpPr>
          <p:nvPr/>
        </p:nvSpPr>
        <p:spPr>
          <a:xfrm>
            <a:off x="1896745" y="3449320"/>
            <a:ext cx="592455" cy="46863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559685" y="1892300"/>
            <a:ext cx="5786755" cy="3466465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2700020" y="3710305"/>
            <a:ext cx="2397760" cy="64643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스케줄 생성후 자동으로 선택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도형 31"/>
          <p:cNvCxnSpPr/>
          <p:nvPr/>
        </p:nvCxnSpPr>
        <p:spPr>
          <a:xfrm flipV="1">
            <a:off x="3222625" y="3099435"/>
            <a:ext cx="64135" cy="56134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32"/>
          <p:cNvSpPr>
            <a:spLocks/>
          </p:cNvSpPr>
          <p:nvPr/>
        </p:nvSpPr>
        <p:spPr>
          <a:xfrm>
            <a:off x="2582545" y="2883535"/>
            <a:ext cx="1134745" cy="216535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3780155" y="1925955"/>
            <a:ext cx="4537710" cy="47371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도형 34"/>
          <p:cNvCxnSpPr/>
          <p:nvPr/>
        </p:nvCxnSpPr>
        <p:spPr>
          <a:xfrm flipV="1">
            <a:off x="7804150" y="2378710"/>
            <a:ext cx="635" cy="1001395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상자 35"/>
          <p:cNvSpPr txBox="1">
            <a:spLocks/>
          </p:cNvSpPr>
          <p:nvPr/>
        </p:nvSpPr>
        <p:spPr>
          <a:xfrm>
            <a:off x="6012180" y="3380105"/>
            <a:ext cx="1986915" cy="1477645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기본값으로 스케줄 생성후 표시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기본값: 이름 - 새 스케줄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요일: 없음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511175" y="725805"/>
            <a:ext cx="8168005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스케줄 목록(추가)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896235" y="1450975"/>
            <a:ext cx="2953385" cy="149606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68020" y="1892300"/>
            <a:ext cx="1228725" cy="346646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511810" y="673735"/>
            <a:ext cx="690435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스케줄 목록 (제거)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1068070" y="4220845"/>
            <a:ext cx="512445" cy="64643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도형 17"/>
          <p:cNvCxnSpPr/>
          <p:nvPr/>
        </p:nvCxnSpPr>
        <p:spPr>
          <a:xfrm flipH="1" flipV="1">
            <a:off x="1486535" y="4509135"/>
            <a:ext cx="83185" cy="60071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도형 10"/>
          <p:cNvSpPr>
            <a:spLocks/>
          </p:cNvSpPr>
          <p:nvPr/>
        </p:nvSpPr>
        <p:spPr>
          <a:xfrm>
            <a:off x="2162175" y="1965960"/>
            <a:ext cx="592455" cy="46863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848995" y="3204845"/>
            <a:ext cx="2001520" cy="64643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삭제를 원하는 스케줄을 선택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715010" y="2879725"/>
            <a:ext cx="1134745" cy="216535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>
            <a:off x="4271010" y="2457450"/>
            <a:ext cx="513080" cy="247015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3797935" y="1368425"/>
            <a:ext cx="1148080" cy="64643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삭제여부 확인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1860000">
            <a:off x="5998210" y="2720340"/>
            <a:ext cx="592455" cy="46863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060065" y="3308985"/>
            <a:ext cx="5453380" cy="3197225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3429000" y="4670425"/>
            <a:ext cx="979170" cy="64643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삭제완료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46100" y="1917065"/>
            <a:ext cx="3914775" cy="229552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511810" y="656590"/>
            <a:ext cx="7907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스케줄 목록 (선택)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33" name="도형 32"/>
          <p:cNvSpPr>
            <a:spLocks/>
          </p:cNvSpPr>
          <p:nvPr/>
        </p:nvSpPr>
        <p:spPr>
          <a:xfrm>
            <a:off x="581025" y="2276475"/>
            <a:ext cx="745490" cy="17145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549910" y="2569845"/>
            <a:ext cx="2066290" cy="64643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편집, 확인할 스케줄 선택 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1860000">
            <a:off x="4563110" y="3759200"/>
            <a:ext cx="351790" cy="28448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687570" y="4114165"/>
            <a:ext cx="4308475" cy="2578100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7020560" y="5556250"/>
            <a:ext cx="1797685" cy="646430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이름, 요일 계획목록 표시 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209800" y="2743200"/>
            <a:ext cx="4627880" cy="57277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537845" y="661670"/>
            <a:ext cx="641159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스케줄 편집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27" name="도형 26"/>
          <p:cNvSpPr>
            <a:spLocks/>
          </p:cNvSpPr>
          <p:nvPr/>
        </p:nvSpPr>
        <p:spPr>
          <a:xfrm>
            <a:off x="6153150" y="2743200"/>
            <a:ext cx="598170" cy="23241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80975" y="1490345"/>
            <a:ext cx="1391285" cy="3543935"/>
          </a:xfrm>
          <a:prstGeom prst="rect">
            <a:avLst/>
          </a:prstGeom>
          <a:noFill/>
        </p:spPr>
      </p:pic>
      <p:sp>
        <p:nvSpPr>
          <p:cNvPr id="21" name="도형 20"/>
          <p:cNvSpPr>
            <a:spLocks/>
          </p:cNvSpPr>
          <p:nvPr/>
        </p:nvSpPr>
        <p:spPr>
          <a:xfrm>
            <a:off x="190500" y="2390775"/>
            <a:ext cx="1373505" cy="23241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247900" y="1609725"/>
            <a:ext cx="4627880" cy="580390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 rot="5400000">
            <a:off x="4335780" y="2294890"/>
            <a:ext cx="349250" cy="32893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3725545" y="3381375"/>
            <a:ext cx="368935" cy="33909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714500" y="1800225"/>
            <a:ext cx="455295" cy="31178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705100" y="3838575"/>
            <a:ext cx="2743835" cy="1485900"/>
          </a:xfrm>
          <a:prstGeom prst="rect">
            <a:avLst/>
          </a:prstGeom>
          <a:noFill/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3895725" y="4838700"/>
            <a:ext cx="480060" cy="23241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5524500" y="4513580"/>
            <a:ext cx="455295" cy="31178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096000" y="3772535"/>
            <a:ext cx="1419860" cy="23437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171700" y="3771900"/>
            <a:ext cx="2743835" cy="1485900"/>
          </a:xfrm>
          <a:prstGeom prst="rect">
            <a:avLst/>
          </a:prstGeom>
          <a:noFill/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295525" y="2714625"/>
            <a:ext cx="4627880" cy="57404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295525" y="1614170"/>
            <a:ext cx="4627880" cy="57277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537845" y="704215"/>
            <a:ext cx="70923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스케줄 편집</a:t>
            </a:r>
            <a:r>
              <a:rPr lang="en-US" altLang="ko-KR" sz="32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취소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27" name="도형 26"/>
          <p:cNvSpPr>
            <a:spLocks/>
          </p:cNvSpPr>
          <p:nvPr/>
        </p:nvSpPr>
        <p:spPr>
          <a:xfrm>
            <a:off x="6267450" y="3004185"/>
            <a:ext cx="598170" cy="23241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80975" y="1490345"/>
            <a:ext cx="1391285" cy="3543935"/>
          </a:xfrm>
          <a:prstGeom prst="rect">
            <a:avLst/>
          </a:prstGeom>
          <a:noFill/>
        </p:spPr>
      </p:pic>
      <p:sp>
        <p:nvSpPr>
          <p:cNvPr id="21" name="도형 20"/>
          <p:cNvSpPr>
            <a:spLocks/>
          </p:cNvSpPr>
          <p:nvPr/>
        </p:nvSpPr>
        <p:spPr>
          <a:xfrm>
            <a:off x="190500" y="2390775"/>
            <a:ext cx="1373505" cy="23241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5400000">
            <a:off x="4335780" y="2294890"/>
            <a:ext cx="349250" cy="32893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762250" y="3354070"/>
            <a:ext cx="368935" cy="33909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714500" y="1800225"/>
            <a:ext cx="455295" cy="31178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3381375" y="4791075"/>
            <a:ext cx="480060" cy="23241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3300000">
            <a:off x="4991100" y="5096510"/>
            <a:ext cx="455295" cy="31178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089275" y="5695950"/>
            <a:ext cx="4627880" cy="5727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899795" y="2167890"/>
            <a:ext cx="7087235" cy="419163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537845" y="755650"/>
            <a:ext cx="641159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운동 계획 편집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cxnSp>
        <p:nvCxnSpPr>
          <p:cNvPr id="14" name="도형 13"/>
          <p:cNvCxnSpPr/>
          <p:nvPr/>
        </p:nvCxnSpPr>
        <p:spPr>
          <a:xfrm flipH="1" flipV="1">
            <a:off x="6660515" y="2494280"/>
            <a:ext cx="774700" cy="291465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26"/>
          <p:cNvSpPr>
            <a:spLocks/>
          </p:cNvSpPr>
          <p:nvPr/>
        </p:nvSpPr>
        <p:spPr>
          <a:xfrm>
            <a:off x="4523105" y="2784475"/>
            <a:ext cx="3409315" cy="932815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도형 27"/>
          <p:cNvCxnSpPr/>
          <p:nvPr/>
        </p:nvCxnSpPr>
        <p:spPr>
          <a:xfrm flipV="1">
            <a:off x="2903220" y="3053080"/>
            <a:ext cx="541020" cy="277495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>
            <a:spLocks/>
          </p:cNvSpPr>
          <p:nvPr/>
        </p:nvSpPr>
        <p:spPr>
          <a:xfrm>
            <a:off x="3173730" y="1809750"/>
            <a:ext cx="3486150" cy="1323439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 표시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‘운동시간’을 입력하면, ‘운동테이블’에 저장된 시간과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칼로리를 기준으로 계산해서 소모 칼로리 표시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1457325" y="3343275"/>
            <a:ext cx="1456055" cy="64643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 추가 / 제거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4537075" y="3794125"/>
            <a:ext cx="3359785" cy="1939290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3420110" y="2785110"/>
            <a:ext cx="1043940" cy="274955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4851400" y="4324350"/>
            <a:ext cx="2727960" cy="1754505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운동정보 표시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운동계획에 해당하는 운동 정보를 표시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(분류, 시간, 칼로리, 설명,  효과,  방법)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5857884" y="6076950"/>
            <a:ext cx="3147051" cy="584775"/>
          </a:xfrm>
          <a:prstGeom prst="rect">
            <a:avLst/>
          </a:prstGeom>
          <a:solidFill>
            <a:schemeClr val="bg1">
              <a:alpha val="471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입력한 내용을 버리고,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원래 저장된 내용대로 복구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도형 5"/>
          <p:cNvCxnSpPr/>
          <p:nvPr/>
        </p:nvCxnSpPr>
        <p:spPr>
          <a:xfrm flipH="1" flipV="1">
            <a:off x="7904480" y="5881370"/>
            <a:ext cx="374015" cy="21463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42900" y="1558925"/>
            <a:ext cx="3479165" cy="249364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538480" y="721995"/>
            <a:ext cx="72066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운동 계획 편집</a:t>
            </a:r>
            <a:r>
              <a:rPr lang="en-US" altLang="ko-KR" sz="32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(추가)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4673600" y="4419600"/>
            <a:ext cx="3887470" cy="1938992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운동검색 창(ExerciseSearch)에서</a:t>
            </a:r>
            <a:endParaRPr lang="ko-KR" altLang="en-US" sz="20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운동을 선택해서 계획을 등록</a:t>
            </a:r>
            <a:endParaRPr lang="ko-KR" altLang="en-US" sz="20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(기본값으로 저장)</a:t>
            </a:r>
            <a:endParaRPr lang="ko-KR" altLang="en-US" sz="20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개별수정</a:t>
            </a:r>
            <a:endParaRPr lang="ko-KR" altLang="en-US" sz="20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(기본값: 운동테이블에 저장된 데이터)</a:t>
            </a:r>
            <a:endParaRPr lang="ko-KR" altLang="en-US" sz="20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1771650" y="2047875"/>
            <a:ext cx="247015" cy="16002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3886200" y="2131060"/>
            <a:ext cx="318770" cy="21653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495800" y="1558925"/>
            <a:ext cx="2743835" cy="2473325"/>
          </a:xfrm>
          <a:prstGeom prst="rect">
            <a:avLst/>
          </a:prstGeom>
          <a:noFill/>
        </p:spPr>
      </p:pic>
      <p:sp>
        <p:nvSpPr>
          <p:cNvPr id="25" name="도형 24"/>
          <p:cNvSpPr>
            <a:spLocks/>
          </p:cNvSpPr>
          <p:nvPr/>
        </p:nvSpPr>
        <p:spPr>
          <a:xfrm>
            <a:off x="4610100" y="2346325"/>
            <a:ext cx="2522220" cy="1340485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4913630" y="2886075"/>
            <a:ext cx="2123440" cy="64643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추가하고 싶은 운동 더블 클릭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7920000">
            <a:off x="4103370" y="3836670"/>
            <a:ext cx="348615" cy="26035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10870" y="4179570"/>
            <a:ext cx="3460115" cy="2480310"/>
          </a:xfrm>
          <a:prstGeom prst="rect">
            <a:avLst/>
          </a:prstGeom>
          <a:noFill/>
        </p:spPr>
      </p:pic>
      <p:sp>
        <p:nvSpPr>
          <p:cNvPr id="32" name="도형 31"/>
          <p:cNvSpPr>
            <a:spLocks/>
          </p:cNvSpPr>
          <p:nvPr/>
        </p:nvSpPr>
        <p:spPr>
          <a:xfrm>
            <a:off x="1466850" y="5610225"/>
            <a:ext cx="1109980" cy="16129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790575" y="1552575"/>
            <a:ext cx="3460115" cy="247586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538480" y="739140"/>
            <a:ext cx="72066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운동 계획 편집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4381500" y="2390775"/>
            <a:ext cx="269240" cy="18351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640205" y="2981325"/>
            <a:ext cx="1082040" cy="16129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714875" y="1562100"/>
            <a:ext cx="1894840" cy="2463800"/>
          </a:xfrm>
          <a:prstGeom prst="rect">
            <a:avLst/>
          </a:prstGeom>
          <a:noFill/>
        </p:spPr>
      </p:pic>
      <p:sp>
        <p:nvSpPr>
          <p:cNvPr id="18" name="도형 17"/>
          <p:cNvSpPr>
            <a:spLocks/>
          </p:cNvSpPr>
          <p:nvPr/>
        </p:nvSpPr>
        <p:spPr>
          <a:xfrm>
            <a:off x="6677025" y="2085975"/>
            <a:ext cx="247015" cy="16764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966585" y="1552575"/>
            <a:ext cx="1971040" cy="2444115"/>
          </a:xfrm>
          <a:prstGeom prst="rect">
            <a:avLst/>
          </a:prstGeom>
          <a:noFill/>
        </p:spPr>
      </p:pic>
      <p:sp>
        <p:nvSpPr>
          <p:cNvPr id="23" name="도형 22"/>
          <p:cNvSpPr>
            <a:spLocks/>
          </p:cNvSpPr>
          <p:nvPr/>
        </p:nvSpPr>
        <p:spPr>
          <a:xfrm>
            <a:off x="7829550" y="3780155"/>
            <a:ext cx="492125" cy="20828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 rot="7980000">
            <a:off x="6734175" y="4133215"/>
            <a:ext cx="247015" cy="16764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772025" y="4286250"/>
            <a:ext cx="1714500" cy="929005"/>
          </a:xfrm>
          <a:prstGeom prst="rect">
            <a:avLst/>
          </a:prstGeom>
          <a:noFill/>
        </p:spPr>
      </p:pic>
      <p:sp>
        <p:nvSpPr>
          <p:cNvPr id="28" name="도형 27"/>
          <p:cNvSpPr>
            <a:spLocks/>
          </p:cNvSpPr>
          <p:nvPr/>
        </p:nvSpPr>
        <p:spPr>
          <a:xfrm>
            <a:off x="5523230" y="4885690"/>
            <a:ext cx="323215" cy="21082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10740000">
            <a:off x="4371975" y="5869940"/>
            <a:ext cx="271780" cy="22796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5340000">
            <a:off x="5600065" y="5305425"/>
            <a:ext cx="255905" cy="20383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764405" y="5605780"/>
            <a:ext cx="1743075" cy="985520"/>
          </a:xfrm>
          <a:prstGeom prst="rect">
            <a:avLst/>
          </a:prstGeom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790575" y="4133850"/>
            <a:ext cx="3485515" cy="2489200"/>
          </a:xfrm>
          <a:prstGeom prst="rect">
            <a:avLst/>
          </a:prstGeom>
          <a:noFill/>
        </p:spPr>
      </p:pic>
      <p:sp>
        <p:nvSpPr>
          <p:cNvPr id="38" name="텍스트 상자 37"/>
          <p:cNvSpPr txBox="1">
            <a:spLocks/>
          </p:cNvSpPr>
          <p:nvPr/>
        </p:nvSpPr>
        <p:spPr>
          <a:xfrm>
            <a:off x="6598285" y="4705350"/>
            <a:ext cx="2458720" cy="2031365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수정을 원하는 항목을 선택후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운동시간을 작성하고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수정버튼을 클릭하면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저장여부를 물어본뒤,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편집 작업 이후 성공여부를 출력한다.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텍스트 상자 40"/>
          <p:cNvSpPr txBox="1">
            <a:spLocks/>
          </p:cNvSpPr>
          <p:nvPr/>
        </p:nvSpPr>
        <p:spPr>
          <a:xfrm>
            <a:off x="5659755" y="2544445"/>
            <a:ext cx="2103755" cy="2031365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운동시간 편집시,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‘운동테이블’에 저장된 시간과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칼로리를 기준으로 계산해서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 칼로리를 표시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도형 42"/>
          <p:cNvSpPr>
            <a:spLocks/>
          </p:cNvSpPr>
          <p:nvPr/>
        </p:nvSpPr>
        <p:spPr>
          <a:xfrm>
            <a:off x="7501255" y="2046605"/>
            <a:ext cx="1435100" cy="198755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412105" y="191770"/>
          <a:ext cx="3552190" cy="3987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마이 페이지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37845" y="1700530"/>
          <a:ext cx="8138795" cy="16586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42365"/>
                <a:gridCol w="1451610"/>
                <a:gridCol w="5544820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12598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MyPage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일반 회원 , 관리자 마이 페이지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 주소 변경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회원이 선택한 나만의 식단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회원이 선택한 나만의 스케줄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9426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827270" y="1710690"/>
            <a:ext cx="2743835" cy="135953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790575" y="1552575"/>
            <a:ext cx="3460115" cy="247586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538480" y="739140"/>
            <a:ext cx="720661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운동 계획 편집</a:t>
            </a:r>
            <a:r>
              <a:rPr lang="en-US" altLang="ko-KR" sz="32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(제거)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6229985" y="5457825"/>
            <a:ext cx="2747645" cy="1323439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삭제하고</a:t>
            </a:r>
            <a:r>
              <a:rPr lang="en-US" altLang="ko-KR" sz="20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싶은 운동을 선택후</a:t>
            </a:r>
            <a:endParaRPr lang="ko-KR" altLang="en-US" sz="20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삭제버튼을 클릭시</a:t>
            </a:r>
            <a:endParaRPr lang="ko-KR" altLang="en-US" sz="20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삭제여부 확인후 삭제</a:t>
            </a:r>
            <a:endParaRPr lang="ko-KR" altLang="en-US" sz="20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2474595" y="2057400"/>
            <a:ext cx="247015" cy="16002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4418330" y="2171700"/>
            <a:ext cx="318770" cy="21653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6124575" y="2633980"/>
            <a:ext cx="502285" cy="239395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640205" y="2981325"/>
            <a:ext cx="1082040" cy="16129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907915" y="3724275"/>
            <a:ext cx="2696210" cy="1496060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 rot="5340000">
            <a:off x="6024245" y="3295650"/>
            <a:ext cx="348615" cy="26035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790575" y="4133850"/>
            <a:ext cx="3460115" cy="2477770"/>
          </a:xfrm>
          <a:prstGeom prst="rect">
            <a:avLst/>
          </a:prstGeom>
          <a:noFill/>
        </p:spPr>
      </p:pic>
      <p:sp>
        <p:nvSpPr>
          <p:cNvPr id="27" name="도형 26"/>
          <p:cNvSpPr>
            <a:spLocks/>
          </p:cNvSpPr>
          <p:nvPr/>
        </p:nvSpPr>
        <p:spPr>
          <a:xfrm rot="10740000">
            <a:off x="4381500" y="4505325"/>
            <a:ext cx="318770" cy="21653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857500" y="2466975"/>
            <a:ext cx="3587750" cy="304736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361950" y="737235"/>
            <a:ext cx="914590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</a:t>
            </a:r>
            <a:r>
              <a:rPr lang="en-US" altLang="ko-KR" sz="32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스케줄 추가 (ScheduleAdd)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cxnSp>
        <p:nvCxnSpPr>
          <p:cNvPr id="28" name="도형 27"/>
          <p:cNvCxnSpPr/>
          <p:nvPr/>
        </p:nvCxnSpPr>
        <p:spPr>
          <a:xfrm>
            <a:off x="2571750" y="2962275"/>
            <a:ext cx="442595" cy="85217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>
            <a:spLocks/>
          </p:cNvSpPr>
          <p:nvPr/>
        </p:nvSpPr>
        <p:spPr>
          <a:xfrm>
            <a:off x="238125" y="2021205"/>
            <a:ext cx="2338070" cy="2554545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추가할 운동 목록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로그인된 회원이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운동조회(Exercise) 창에서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운동을 선택해서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'스케줄 추가' 버튼을 클릭하면,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일단 이곳에 추가된다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3009900" y="2819400"/>
            <a:ext cx="925830" cy="1010920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>
            <a:off x="7829550" y="932179"/>
            <a:ext cx="713740" cy="3689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flipH="1">
            <a:off x="6276975" y="2788920"/>
            <a:ext cx="578485" cy="563245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도형 6"/>
          <p:cNvSpPr>
            <a:spLocks/>
          </p:cNvSpPr>
          <p:nvPr/>
        </p:nvSpPr>
        <p:spPr>
          <a:xfrm>
            <a:off x="4000500" y="2857500"/>
            <a:ext cx="2260600" cy="932815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5114925" y="1303655"/>
            <a:ext cx="3937635" cy="120015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 세부사항 설정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운동을 얼마나 할지 설정 (‘운동시간’만 입력 가능)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도형 21"/>
          <p:cNvCxnSpPr/>
          <p:nvPr/>
        </p:nvCxnSpPr>
        <p:spPr>
          <a:xfrm flipH="1">
            <a:off x="2384425" y="4419600"/>
            <a:ext cx="598170" cy="44577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22"/>
          <p:cNvSpPr>
            <a:spLocks/>
          </p:cNvSpPr>
          <p:nvPr/>
        </p:nvSpPr>
        <p:spPr>
          <a:xfrm>
            <a:off x="2971800" y="4112260"/>
            <a:ext cx="3321685" cy="952500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500380" y="4380230"/>
            <a:ext cx="1857375" cy="1323439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 선택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운동을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저장할 스케줄을 선택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도형 25"/>
          <p:cNvCxnSpPr/>
          <p:nvPr/>
        </p:nvCxnSpPr>
        <p:spPr>
          <a:xfrm>
            <a:off x="4471035" y="3993515"/>
            <a:ext cx="2238375" cy="1397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31"/>
          <p:cNvSpPr txBox="1">
            <a:spLocks/>
          </p:cNvSpPr>
          <p:nvPr/>
        </p:nvSpPr>
        <p:spPr>
          <a:xfrm>
            <a:off x="6648450" y="4380230"/>
            <a:ext cx="2348230" cy="2554545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스케줄 추가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 운동을 저장할 스케줄을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 만든다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(수정이 아닌 추가라는 점만 제외하면 ScheduleMain 클래스의 스케줄 편집란과 동일한 기능)</a:t>
            </a:r>
            <a:endParaRPr lang="ko-KR" altLang="en-US" sz="16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648450" y="3343275"/>
            <a:ext cx="2344420" cy="1042035"/>
          </a:xfrm>
          <a:prstGeom prst="rect">
            <a:avLst/>
          </a:prstGeom>
          <a:noFill/>
        </p:spPr>
      </p:pic>
      <p:cxnSp>
        <p:nvCxnSpPr>
          <p:cNvPr id="34" name="도형 33"/>
          <p:cNvCxnSpPr/>
          <p:nvPr/>
        </p:nvCxnSpPr>
        <p:spPr>
          <a:xfrm flipH="1">
            <a:off x="4229735" y="5339080"/>
            <a:ext cx="598170" cy="30861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상자 35"/>
          <p:cNvSpPr txBox="1">
            <a:spLocks/>
          </p:cNvSpPr>
          <p:nvPr/>
        </p:nvSpPr>
        <p:spPr>
          <a:xfrm>
            <a:off x="1633220" y="5638800"/>
            <a:ext cx="2612390" cy="954107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 추가</a:t>
            </a:r>
            <a:endParaRPr lang="ko-KR" altLang="en-US" sz="14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추가여부를 확인뒤, 확인되면</a:t>
            </a:r>
            <a:endParaRPr lang="ko-KR" altLang="en-US" sz="14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ScheduleMain 없이 바로 추가</a:t>
            </a:r>
            <a:endParaRPr lang="ko-KR" altLang="en-US" sz="14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14325" y="1771650"/>
            <a:ext cx="4840605" cy="292227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419100" y="1990725"/>
            <a:ext cx="3731260" cy="796290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57555" y="2387600"/>
            <a:ext cx="3221355" cy="64643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운동 선택후 '스케줄에 추가' 클릭 혹은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도형 13"/>
          <p:cNvCxnSpPr/>
          <p:nvPr/>
        </p:nvCxnSpPr>
        <p:spPr>
          <a:xfrm flipH="1">
            <a:off x="3743325" y="2785110"/>
            <a:ext cx="518795" cy="885825"/>
          </a:xfrm>
          <a:prstGeom prst="straightConnector1">
            <a:avLst/>
          </a:prstGeom>
          <a:ln w="28575" cap="flat" cmpd="sng">
            <a:solidFill>
              <a:srgbClr val="C00000">
                <a:alpha val="100000"/>
              </a:srgb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283460" y="3702685"/>
            <a:ext cx="2743835" cy="2473325"/>
          </a:xfrm>
          <a:prstGeom prst="rect">
            <a:avLst/>
          </a:prstGeom>
          <a:noFill/>
        </p:spPr>
      </p:pic>
      <p:sp>
        <p:nvSpPr>
          <p:cNvPr id="29" name="도형 28"/>
          <p:cNvSpPr>
            <a:spLocks/>
          </p:cNvSpPr>
          <p:nvPr/>
        </p:nvSpPr>
        <p:spPr>
          <a:xfrm>
            <a:off x="2390775" y="4495800"/>
            <a:ext cx="2534285" cy="1384935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2705100" y="4886325"/>
            <a:ext cx="1767840" cy="92329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검색된 운동중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운동을 더블클릭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5257800" y="3500755"/>
            <a:ext cx="455295" cy="31178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962650" y="2760345"/>
            <a:ext cx="2743835" cy="2327275"/>
          </a:xfrm>
          <a:prstGeom prst="rect">
            <a:avLst/>
          </a:prstGeom>
          <a:noFill/>
        </p:spPr>
      </p:pic>
      <p:sp>
        <p:nvSpPr>
          <p:cNvPr id="35" name="텍스트 상자 34"/>
          <p:cNvSpPr txBox="1">
            <a:spLocks/>
          </p:cNvSpPr>
          <p:nvPr/>
        </p:nvSpPr>
        <p:spPr>
          <a:xfrm>
            <a:off x="5676900" y="5267325"/>
            <a:ext cx="2778125" cy="120015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추가할때마다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실행중인 스케줄 추가창에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하나씩 추가됨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>
            <a:off x="6057900" y="3029585"/>
            <a:ext cx="728345" cy="78740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61950" y="737235"/>
            <a:ext cx="9145905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</a:t>
            </a:r>
            <a:r>
              <a:rPr lang="en-US" altLang="ko-KR" sz="32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스케줄 추가 (ScheduleAdd)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362075" y="1943100"/>
            <a:ext cx="2743835" cy="232727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1476375" y="2514600"/>
            <a:ext cx="698500" cy="11049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4295775" y="2762250"/>
            <a:ext cx="455295" cy="31178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972050" y="1943100"/>
            <a:ext cx="2743835" cy="2327275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2457450" y="4591050"/>
            <a:ext cx="4989195" cy="92329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운동시간만 작성이 가능하며 운동시간 편집시,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‘운동테이블’에 저장된 시간과 칼로리를 기준으로 계산해서 소모 칼로리를 표시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6410325" y="2771775"/>
            <a:ext cx="1140460" cy="19812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361950" y="737235"/>
            <a:ext cx="9145905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</a:t>
            </a:r>
            <a:r>
              <a:rPr lang="en-US" altLang="ko-KR" sz="32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스케줄 추가 (ScheduleAdd)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009650" y="1819275"/>
            <a:ext cx="2743835" cy="232727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2505075" y="3848100"/>
            <a:ext cx="494030" cy="17907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876935" y="4524375"/>
            <a:ext cx="3016885" cy="2308225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 버튼 클릭시, 스케줄이 선택되었거나,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스케줄 작성여부를 확인후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추가여부를 물어본뒤,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 추가 작업 이후 성공여부를 출력하고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 추가창을 닫는다.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3895725" y="2409825"/>
            <a:ext cx="455295" cy="31178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562475" y="1819275"/>
            <a:ext cx="2648585" cy="1496060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5638800" y="2838450"/>
            <a:ext cx="504190" cy="237490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5400000">
            <a:off x="5700395" y="3419475"/>
            <a:ext cx="349250" cy="32893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574540" y="3981450"/>
            <a:ext cx="2648585" cy="1496060"/>
          </a:xfrm>
          <a:prstGeom prst="rect">
            <a:avLst/>
          </a:prstGeom>
          <a:noFill/>
        </p:spPr>
      </p:pic>
      <p:sp>
        <p:nvSpPr>
          <p:cNvPr id="22" name="텍스트 상자 21"/>
          <p:cNvSpPr txBox="1">
            <a:spLocks/>
          </p:cNvSpPr>
          <p:nvPr/>
        </p:nvSpPr>
        <p:spPr>
          <a:xfrm>
            <a:off x="361950" y="737235"/>
            <a:ext cx="9145905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</a:t>
            </a:r>
            <a:r>
              <a:rPr lang="en-US" altLang="ko-KR" sz="32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스케줄 추가 (ScheduleAdd)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921635" y="2466340"/>
            <a:ext cx="2743835" cy="165100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361950" y="771525"/>
            <a:ext cx="79419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</a:t>
            </a:r>
            <a:r>
              <a:rPr lang="en-US" altLang="ko-KR" sz="32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마이 페이지(스케줄)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cxnSp>
        <p:nvCxnSpPr>
          <p:cNvPr id="28" name="도형 27"/>
          <p:cNvCxnSpPr/>
          <p:nvPr/>
        </p:nvCxnSpPr>
        <p:spPr>
          <a:xfrm>
            <a:off x="2571750" y="2962275"/>
            <a:ext cx="442595" cy="85217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>
            <a:spLocks/>
          </p:cNvSpPr>
          <p:nvPr/>
        </p:nvSpPr>
        <p:spPr>
          <a:xfrm>
            <a:off x="415290" y="2021205"/>
            <a:ext cx="2162175" cy="2585085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 목록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저장된 스케줄의 이름을 출력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상세정보를 보고싶은 스케줄을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더블클릭하면,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ScheduleMain창을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실행해서 표시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3009900" y="2819400"/>
            <a:ext cx="2574925" cy="1227455"/>
          </a:xfrm>
          <a:prstGeom prst="flowChartProcess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도형 29"/>
          <p:cNvCxnSpPr/>
          <p:nvPr/>
        </p:nvCxnSpPr>
        <p:spPr>
          <a:xfrm flipH="1" flipV="1">
            <a:off x="5576570" y="2683510"/>
            <a:ext cx="1049655" cy="90805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32"/>
          <p:cNvSpPr txBox="1">
            <a:spLocks/>
          </p:cNvSpPr>
          <p:nvPr/>
        </p:nvSpPr>
        <p:spPr>
          <a:xfrm>
            <a:off x="6581775" y="2085975"/>
            <a:ext cx="1965960" cy="1477645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'자세히..'버튼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ScheduleMain을 실행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2486025" y="4362450"/>
            <a:ext cx="3838575" cy="1754505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ScheduleMain이 이미 실행되어 있을경우 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 실행하지 않고 기존에 있는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ScheduleMain을 재사용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(단, 마이페이지가 다시 실행되면 새창을 띄운다) 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도형 13"/>
          <p:cNvCxnSpPr/>
          <p:nvPr/>
        </p:nvCxnSpPr>
        <p:spPr>
          <a:xfrm flipH="1">
            <a:off x="4713605" y="1899920"/>
            <a:ext cx="431800" cy="60706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>
            <a:spLocks/>
          </p:cNvSpPr>
          <p:nvPr/>
        </p:nvSpPr>
        <p:spPr>
          <a:xfrm>
            <a:off x="3692525" y="1508760"/>
            <a:ext cx="1965960" cy="64643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스케줄 목록 새로고침 버튼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28625" y="1743075"/>
            <a:ext cx="2743835" cy="168719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361950" y="754380"/>
            <a:ext cx="794194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</a:t>
            </a:r>
            <a:r>
              <a:rPr lang="en-US" altLang="ko-KR" sz="32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마이 페이지(스케줄)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cxnSp>
        <p:nvCxnSpPr>
          <p:cNvPr id="28" name="도형 27"/>
          <p:cNvCxnSpPr/>
          <p:nvPr/>
        </p:nvCxnSpPr>
        <p:spPr>
          <a:xfrm>
            <a:off x="3128645" y="1932940"/>
            <a:ext cx="433070" cy="81280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30"/>
          <p:cNvSpPr>
            <a:spLocks/>
          </p:cNvSpPr>
          <p:nvPr/>
        </p:nvSpPr>
        <p:spPr>
          <a:xfrm>
            <a:off x="428625" y="2095500"/>
            <a:ext cx="2713355" cy="1276985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3552825" y="2609850"/>
            <a:ext cx="562610" cy="64643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4200525" y="2695575"/>
            <a:ext cx="593090" cy="20383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도형 17"/>
          <p:cNvCxnSpPr/>
          <p:nvPr/>
        </p:nvCxnSpPr>
        <p:spPr>
          <a:xfrm>
            <a:off x="1743075" y="3374390"/>
            <a:ext cx="1492250" cy="2029460"/>
          </a:xfrm>
          <a:prstGeom prst="line">
            <a:avLst/>
          </a:prstGeom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>
            <a:spLocks/>
          </p:cNvSpPr>
          <p:nvPr/>
        </p:nvSpPr>
        <p:spPr>
          <a:xfrm>
            <a:off x="3268345" y="5229225"/>
            <a:ext cx="847090" cy="64643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</a:t>
            </a:r>
            <a:endParaRPr lang="ko-KR" altLang="en-US" sz="18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4200525" y="5286375"/>
            <a:ext cx="593090" cy="203835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886325" y="1490345"/>
            <a:ext cx="3616325" cy="2591435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886325" y="4152900"/>
            <a:ext cx="3616960" cy="25901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295400" y="2543175"/>
            <a:ext cx="2743835" cy="165100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361950" y="805815"/>
            <a:ext cx="7941945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</a:t>
            </a:r>
            <a:r>
              <a:rPr lang="en-US" altLang="ko-KR" sz="2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마이 페이지(스케줄 새로고침)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2771775" y="2571750"/>
            <a:ext cx="603885" cy="234315"/>
          </a:xfrm>
          <a:prstGeom prst="flowChartProcess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4257675" y="3133725"/>
            <a:ext cx="592455" cy="468630"/>
          </a:xfrm>
          <a:prstGeom prst="rightArrow">
            <a:avLst/>
          </a:prstGeom>
          <a:solidFill>
            <a:srgbClr val="C0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095875" y="2543175"/>
            <a:ext cx="2743835" cy="1640205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2400300" y="4543425"/>
            <a:ext cx="4410075" cy="1200150"/>
          </a:xfrm>
          <a:prstGeom prst="rect">
            <a:avLst/>
          </a:prstGeom>
          <a:solidFill>
            <a:schemeClr val="bg1">
              <a:alpha val="49847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새로고침 버튼 클릭시</a:t>
            </a:r>
            <a:endParaRPr lang="ko-KR" altLang="en-US" sz="24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스케줄 목록을 DB에서 다시 찾아서 보여줌</a:t>
            </a:r>
            <a:endParaRPr lang="ko-KR" altLang="en-US" sz="2400" b="0" cap="none" dirty="0" smtClean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361950" y="737235"/>
            <a:ext cx="79425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FoodFrame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945" cy="18224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955800" y="1576705"/>
            <a:ext cx="4007485" cy="511048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588645" y="4327525"/>
            <a:ext cx="2448560" cy="2073910"/>
          </a:xfrm>
          <a:prstGeom prst="roundRect">
            <a:avLst>
              <a:gd name="adj" fmla="val 11926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관리자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모드로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접속시</a:t>
            </a:r>
            <a:endParaRPr lang="ko-KR" altLang="en-US" sz="18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테이블에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대하여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추가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수정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삭제가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가능하다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6490970" y="4018280"/>
            <a:ext cx="2448560" cy="2383155"/>
          </a:xfrm>
          <a:prstGeom prst="roundRect">
            <a:avLst>
              <a:gd name="adj" fmla="val 15727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ComboBox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선택후</a:t>
            </a:r>
            <a:endParaRPr lang="ko-KR" altLang="en-US" sz="18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검색버튼을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누르면</a:t>
            </a:r>
            <a:endParaRPr lang="ko-KR" altLang="en-US" sz="18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테이블에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음식에</a:t>
            </a:r>
            <a:endParaRPr lang="ko-KR" altLang="en-US" sz="18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대한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정보를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테이블에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출력한다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315845" y="2526030"/>
            <a:ext cx="2527935" cy="43243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795145" y="2957830"/>
            <a:ext cx="1045210" cy="1061085"/>
          </a:xfrm>
          <a:custGeom>
            <a:avLst/>
            <a:gdLst>
              <a:gd name="TX0" fmla="*/ 658 w 659"/>
              <a:gd name="TY0" fmla="*/ 0 h 669"/>
              <a:gd name="TX1" fmla="*/ 658 w 659"/>
              <a:gd name="TY1" fmla="*/ 333 h 669"/>
              <a:gd name="TX2" fmla="*/ 0 w 659"/>
              <a:gd name="TY2" fmla="*/ 333 h 669"/>
              <a:gd name="TX3" fmla="*/ 0 w 659"/>
              <a:gd name="TY3" fmla="*/ 668 h 66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659" h="669">
                <a:moveTo>
                  <a:pt x="658" y="0"/>
                </a:moveTo>
                <a:lnTo>
                  <a:pt x="658" y="333"/>
                </a:lnTo>
                <a:lnTo>
                  <a:pt x="0" y="333"/>
                </a:lnTo>
                <a:lnTo>
                  <a:pt x="0" y="668"/>
                </a:lnTo>
              </a:path>
            </a:pathLst>
          </a:custGeom>
          <a:noFill/>
          <a:ln w="889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1092200" y="4018280"/>
            <a:ext cx="1442085" cy="617855"/>
          </a:xfrm>
          <a:prstGeom prst="roundRect">
            <a:avLst>
              <a:gd name="adj" fmla="val 3134"/>
            </a:avLst>
          </a:prstGeom>
          <a:solidFill>
            <a:srgbClr val="E5E5E5"/>
          </a:solidFill>
          <a:ln w="24765" cap="rnd" cmpd="sng">
            <a:solidFill>
              <a:srgbClr val="395E8A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관리자모드</a:t>
            </a:r>
            <a:endParaRPr lang="ko-KR" altLang="en-US" sz="180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4978400" y="2526030"/>
            <a:ext cx="855980" cy="43243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5788025" y="2932430"/>
            <a:ext cx="1135380" cy="906780"/>
          </a:xfrm>
          <a:custGeom>
            <a:avLst/>
            <a:gdLst>
              <a:gd name="TX0" fmla="*/ 0 w 716"/>
              <a:gd name="TY0" fmla="*/ 0 h 572"/>
              <a:gd name="TX1" fmla="*/ 358 w 716"/>
              <a:gd name="TY1" fmla="*/ 0 h 572"/>
              <a:gd name="TX2" fmla="*/ 358 w 716"/>
              <a:gd name="TY2" fmla="*/ 571 h 572"/>
              <a:gd name="TX3" fmla="*/ 715 w 716"/>
              <a:gd name="TY3" fmla="*/ 571 h 57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716" h="572">
                <a:moveTo>
                  <a:pt x="0" y="0"/>
                </a:moveTo>
                <a:lnTo>
                  <a:pt x="358" y="0"/>
                </a:lnTo>
                <a:lnTo>
                  <a:pt x="358" y="571"/>
                </a:lnTo>
                <a:lnTo>
                  <a:pt x="715" y="571"/>
                </a:lnTo>
              </a:path>
            </a:pathLst>
          </a:custGeom>
          <a:noFill/>
          <a:ln w="889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6969125" y="3707130"/>
            <a:ext cx="1438910" cy="621030"/>
          </a:xfrm>
          <a:prstGeom prst="roundRect">
            <a:avLst>
              <a:gd name="adj" fmla="val 3134"/>
            </a:avLst>
          </a:prstGeom>
          <a:solidFill>
            <a:srgbClr val="E5E5E5"/>
          </a:solidFill>
          <a:ln w="24765" cap="rnd" cmpd="sng">
            <a:solidFill>
              <a:srgbClr val="395E8A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사용자모드</a:t>
            </a:r>
            <a:endParaRPr lang="ko-KR" altLang="en-US" sz="180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3579495" y="2054225"/>
            <a:ext cx="1688465" cy="43243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5267325" y="2186305"/>
            <a:ext cx="1513205" cy="86360"/>
          </a:xfrm>
          <a:custGeom>
            <a:avLst/>
            <a:gdLst>
              <a:gd name="TX0" fmla="*/ 0 w 954"/>
              <a:gd name="TY0" fmla="*/ 0 h 55"/>
              <a:gd name="TX1" fmla="*/ 477 w 954"/>
              <a:gd name="TY1" fmla="*/ 0 h 55"/>
              <a:gd name="TX2" fmla="*/ 477 w 954"/>
              <a:gd name="TY2" fmla="*/ 54 h 55"/>
              <a:gd name="TX3" fmla="*/ 953 w 954"/>
              <a:gd name="TY3" fmla="*/ 54 h 5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954" h="55">
                <a:moveTo>
                  <a:pt x="0" y="0"/>
                </a:moveTo>
                <a:lnTo>
                  <a:pt x="477" y="0"/>
                </a:lnTo>
                <a:lnTo>
                  <a:pt x="477" y="54"/>
                </a:lnTo>
                <a:lnTo>
                  <a:pt x="953" y="54"/>
                </a:lnTo>
              </a:path>
            </a:pathLst>
          </a:custGeom>
          <a:noFill/>
          <a:ln w="889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6779895" y="1922780"/>
            <a:ext cx="2159635" cy="1638935"/>
          </a:xfrm>
          <a:prstGeom prst="roundRect">
            <a:avLst>
              <a:gd name="adj" fmla="val 9481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ComboBox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를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열면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선택할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수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있는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리스트가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열린다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7137400" y="1470025"/>
            <a:ext cx="1442085" cy="567690"/>
          </a:xfrm>
          <a:prstGeom prst="roundRect">
            <a:avLst>
              <a:gd name="adj" fmla="val 2463"/>
            </a:avLst>
          </a:prstGeom>
          <a:solidFill>
            <a:srgbClr val="E5E5E5"/>
          </a:solidFill>
          <a:ln w="24765" cap="rnd" cmpd="sng">
            <a:solidFill>
              <a:srgbClr val="395E8A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사용자모드</a:t>
            </a:r>
            <a:endParaRPr lang="ko-KR" altLang="en-US" sz="180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081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690880" y="723265"/>
            <a:ext cx="640270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음식테이블(추가)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46050" y="1602105"/>
            <a:ext cx="2881630" cy="360108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103245" y="1602105"/>
            <a:ext cx="2924810" cy="36010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" name="도형 7"/>
          <p:cNvSpPr>
            <a:spLocks/>
          </p:cNvSpPr>
          <p:nvPr/>
        </p:nvSpPr>
        <p:spPr>
          <a:xfrm>
            <a:off x="231775" y="2350135"/>
            <a:ext cx="740410" cy="25844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4067810" y="2212975"/>
            <a:ext cx="1835150" cy="39624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257800" y="4437380"/>
            <a:ext cx="3669030" cy="2108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" name="도형 12"/>
          <p:cNvSpPr>
            <a:spLocks/>
          </p:cNvSpPr>
          <p:nvPr/>
        </p:nvSpPr>
        <p:spPr>
          <a:xfrm>
            <a:off x="7844155" y="5817870"/>
            <a:ext cx="792480" cy="39751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6193155" y="1844675"/>
            <a:ext cx="2448560" cy="2073910"/>
          </a:xfrm>
          <a:prstGeom prst="roundRect">
            <a:avLst>
              <a:gd name="adj" fmla="val 11926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음식테이블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추가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시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이름이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중복된다면</a:t>
            </a:r>
            <a:endParaRPr lang="ko-KR" altLang="en-US" sz="18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팝업창이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뜬다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780030" y="3449320"/>
            <a:ext cx="647065" cy="469265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5400000">
            <a:off x="5357495" y="4203065"/>
            <a:ext cx="765175" cy="469265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867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377815" y="148590"/>
          <a:ext cx="3552190" cy="3987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관리자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37845" y="1700530"/>
          <a:ext cx="8138795" cy="259143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39495"/>
                <a:gridCol w="1554480"/>
                <a:gridCol w="5544820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AdminController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관리자 컨트롤러  -  회원 관리 , 회원 강제 탈퇴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Dao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Interface AdminDAO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관리자 기능 인터페이스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Service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AdminService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Implement AdminDAO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Admin 인터페이스를 구현한 클래스 ,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DB작업에 필요한 관리자 SQL 문과 연동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Sql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AdminSQL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관리자 SQL 클래스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AdminForm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관리자 메인 폼  - side 메뉴 폼 , Center 메인 폼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메인 폼 – cardLayout 적용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4087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690880" y="774700"/>
            <a:ext cx="640270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음식테이블(추가)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79705" y="1700530"/>
            <a:ext cx="3263265" cy="35407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027555" y="2348865"/>
            <a:ext cx="2891155" cy="16389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" name="도형 17"/>
          <p:cNvSpPr>
            <a:spLocks/>
          </p:cNvSpPr>
          <p:nvPr/>
        </p:nvSpPr>
        <p:spPr>
          <a:xfrm>
            <a:off x="2027555" y="4537710"/>
            <a:ext cx="1415415" cy="43243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949190" y="1640205"/>
            <a:ext cx="2881630" cy="36010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1" name="도형 20"/>
          <p:cNvSpPr>
            <a:spLocks/>
          </p:cNvSpPr>
          <p:nvPr/>
        </p:nvSpPr>
        <p:spPr>
          <a:xfrm>
            <a:off x="5147945" y="3074035"/>
            <a:ext cx="2232660" cy="27305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6372225" y="4753610"/>
            <a:ext cx="2448560" cy="2073910"/>
          </a:xfrm>
          <a:prstGeom prst="roundRect">
            <a:avLst>
              <a:gd name="adj" fmla="val 11926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음식테이블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추가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시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이름이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중복된다면</a:t>
            </a:r>
            <a:endParaRPr lang="ko-KR" altLang="en-US" sz="18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팝업창이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뜬다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06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639445" y="791845"/>
            <a:ext cx="640270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음식테이블(수정)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932045" y="2103755"/>
            <a:ext cx="3240405" cy="183578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20675" y="1558925"/>
            <a:ext cx="2844165" cy="36201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" name="도형 7"/>
          <p:cNvSpPr>
            <a:spLocks/>
          </p:cNvSpPr>
          <p:nvPr/>
        </p:nvSpPr>
        <p:spPr>
          <a:xfrm>
            <a:off x="1041400" y="2204720"/>
            <a:ext cx="793115" cy="39751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7152005" y="3355340"/>
            <a:ext cx="791210" cy="39878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5328285" y="4293235"/>
            <a:ext cx="2448560" cy="2073910"/>
          </a:xfrm>
          <a:prstGeom prst="roundRect">
            <a:avLst>
              <a:gd name="adj" fmla="val 11926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테이블에서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하나의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음식을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선택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후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수정버튼을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누른다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그렇지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않으면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팝업메세지가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뜬다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3605530" y="3134360"/>
            <a:ext cx="997585" cy="469265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32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605155" y="757555"/>
            <a:ext cx="640270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음식테이블(수정)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14935" y="1622425"/>
            <a:ext cx="2607310" cy="331914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286250" y="1652270"/>
            <a:ext cx="2463165" cy="25488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717030" y="1652270"/>
            <a:ext cx="2427605" cy="24942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281045" y="4737735"/>
            <a:ext cx="2648585" cy="15055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267335" y="2753360"/>
            <a:ext cx="2302510" cy="28638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7578090" y="2441575"/>
            <a:ext cx="935355" cy="28956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2710180" y="2926715"/>
            <a:ext cx="1764030" cy="564515"/>
          </a:xfrm>
          <a:prstGeom prst="roundRect">
            <a:avLst>
              <a:gd name="adj" fmla="val 1227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데이터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전송</a:t>
            </a:r>
            <a:endParaRPr lang="ko-KR" altLang="en-US" sz="18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6393815" y="4660265"/>
            <a:ext cx="2448560" cy="2073910"/>
          </a:xfrm>
          <a:prstGeom prst="roundRect">
            <a:avLst>
              <a:gd name="adj" fmla="val 11926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음식테이블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추가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시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이름이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중복된다면</a:t>
            </a:r>
            <a:endParaRPr lang="ko-KR" altLang="en-US" sz="18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팝업창이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뜬다</a:t>
            </a:r>
            <a:r>
              <a:rPr lang="en-US" altLang="ko-KR" sz="18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3060065" y="2381885"/>
            <a:ext cx="997585" cy="469265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827405" y="2261870"/>
            <a:ext cx="728345" cy="28956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7618095" y="2781935"/>
            <a:ext cx="935355" cy="28956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3185795" y="4726940"/>
            <a:ext cx="2838450" cy="165036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54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639445" y="723265"/>
            <a:ext cx="640270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음식테이블(추가)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63220" y="1616710"/>
            <a:ext cx="2616835" cy="334391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258820" y="1687830"/>
            <a:ext cx="2629535" cy="14960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3254375" y="3423285"/>
            <a:ext cx="2639060" cy="150558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013450" y="1696085"/>
            <a:ext cx="2637155" cy="15055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1658620" y="2227580"/>
            <a:ext cx="647065" cy="28956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4249420" y="2697480"/>
            <a:ext cx="647065" cy="28638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5078095" y="4386580"/>
            <a:ext cx="647065" cy="289560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7883525" y="2697480"/>
            <a:ext cx="649605" cy="28638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4932045" y="2697480"/>
            <a:ext cx="758190" cy="286385"/>
          </a:xfrm>
          <a:prstGeom prst="rect">
            <a:avLst/>
          </a:prstGeom>
          <a:noFill/>
          <a:ln w="2476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156325" y="3517900"/>
            <a:ext cx="2484755" cy="31724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" name="도형 17"/>
          <p:cNvSpPr>
            <a:spLocks/>
          </p:cNvSpPr>
          <p:nvPr/>
        </p:nvSpPr>
        <p:spPr>
          <a:xfrm>
            <a:off x="142240" y="1303655"/>
            <a:ext cx="549275" cy="564515"/>
          </a:xfrm>
          <a:prstGeom prst="roundRect">
            <a:avLst>
              <a:gd name="adj" fmla="val 1227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①</a:t>
            </a:r>
            <a:endParaRPr lang="ko-KR" altLang="en-US" sz="30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3258820" y="2983230"/>
            <a:ext cx="819150" cy="564515"/>
          </a:xfrm>
          <a:prstGeom prst="roundRect">
            <a:avLst>
              <a:gd name="adj" fmla="val 1227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②</a:t>
            </a:r>
            <a:r>
              <a:rPr lang="en-US" altLang="ko-KR" sz="30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endParaRPr lang="ko-KR" altLang="en-US" sz="30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5901055" y="1334770"/>
            <a:ext cx="1047750" cy="564515"/>
          </a:xfrm>
          <a:prstGeom prst="roundRect">
            <a:avLst>
              <a:gd name="adj" fmla="val 1227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②</a:t>
            </a:r>
            <a:r>
              <a:rPr lang="en-US" altLang="ko-KR" sz="3000" b="1" cap="none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</a:t>
            </a:r>
            <a:endParaRPr lang="ko-KR" altLang="en-US" sz="3000" b="1" cap="none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6098540" y="3367405"/>
            <a:ext cx="549275" cy="564515"/>
          </a:xfrm>
          <a:prstGeom prst="roundRect">
            <a:avLst>
              <a:gd name="adj" fmla="val 1227"/>
            </a:avLst>
          </a:prstGeom>
          <a:solidFill>
            <a:schemeClr val="bg1">
              <a:alpha val="40035"/>
            </a:schemeClr>
          </a:solidFill>
          <a:ln w="2476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③</a:t>
            </a:r>
            <a:endParaRPr lang="ko-KR" altLang="en-US" sz="3000" b="1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5400000">
            <a:off x="4191635" y="3165475"/>
            <a:ext cx="764540" cy="516255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5806440" y="2573020"/>
            <a:ext cx="710565" cy="469265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407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880" y="620395"/>
            <a:ext cx="5105400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690880" y="1557020"/>
            <a:ext cx="1844040" cy="496824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2483485" y="2110105"/>
            <a:ext cx="288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78760" y="1971675"/>
            <a:ext cx="2232025" cy="23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컨트롤러</a:t>
            </a:r>
            <a:endParaRPr lang="en-US" altLang="ko-KR" sz="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483485" y="2364105"/>
            <a:ext cx="288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78760" y="2225675"/>
            <a:ext cx="2232025" cy="23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컨트롤러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77135" y="2618105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/>
          </p:cNvSpPr>
          <p:nvPr/>
        </p:nvSpPr>
        <p:spPr>
          <a:xfrm>
            <a:off x="2771775" y="2479675"/>
            <a:ext cx="2232660" cy="231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회원 컨트롤러</a:t>
            </a:r>
            <a:endParaRPr lang="ko-KR" altLang="en-US" sz="9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477135" y="2845435"/>
            <a:ext cx="288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71775" y="2707005"/>
            <a:ext cx="2232025" cy="23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인증키 컨트롤러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2774950" y="570039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식단 VO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435860" y="489712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>
            <a:off x="2729230" y="475742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운동 VO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477135" y="3357245"/>
            <a:ext cx="2882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8760" y="3068320"/>
            <a:ext cx="2232025" cy="5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DAO 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en-US" altLang="ko-KR" sz="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자유게시판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DAO 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en-US" altLang="ko-KR" sz="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DAO 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443480" y="506349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/>
          </p:cNvSpPr>
          <p:nvPr/>
        </p:nvSpPr>
        <p:spPr>
          <a:xfrm>
            <a:off x="2736850" y="492379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댓글</a:t>
            </a: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VO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432050" y="525589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/>
          </p:cNvSpPr>
          <p:nvPr/>
        </p:nvSpPr>
        <p:spPr>
          <a:xfrm>
            <a:off x="2733040" y="514032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자유게시판 </a:t>
            </a:r>
            <a:r>
              <a:rPr lang="en-US" altLang="ko-KR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VO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447290" y="560768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2740660" y="546798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 </a:t>
            </a:r>
            <a:r>
              <a:rPr lang="en-US" altLang="ko-KR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VO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2435860" y="641858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/>
          </p:cNvSpPr>
          <p:nvPr/>
        </p:nvSpPr>
        <p:spPr>
          <a:xfrm>
            <a:off x="2729230" y="6278880"/>
            <a:ext cx="3679825" cy="2533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우편번호</a:t>
            </a:r>
            <a:r>
              <a:rPr lang="ko-KR" altLang="en-US" sz="10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0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VO</a:t>
            </a:r>
            <a:endParaRPr lang="ko-KR" altLang="en-US" sz="105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427605" y="394970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/>
          </p:cNvSpPr>
          <p:nvPr/>
        </p:nvSpPr>
        <p:spPr>
          <a:xfrm>
            <a:off x="2720975" y="381000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DB </a:t>
            </a:r>
            <a:r>
              <a:rPr lang="ko-KR" altLang="en-US" sz="900" b="0" cap="none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세팅</a:t>
            </a: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클래스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2427605" y="428879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/>
          </p:cNvSpPr>
          <p:nvPr/>
        </p:nvSpPr>
        <p:spPr>
          <a:xfrm>
            <a:off x="2720975" y="414909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프로젝트 </a:t>
            </a:r>
            <a:r>
              <a:rPr lang="ko-KR" altLang="en-US" sz="900" b="0" cap="none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런처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5" name="도형 23"/>
          <p:cNvCxnSpPr/>
          <p:nvPr/>
        </p:nvCxnSpPr>
        <p:spPr>
          <a:xfrm>
            <a:off x="2475865" y="581469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34"/>
          <p:cNvCxnSpPr/>
          <p:nvPr/>
        </p:nvCxnSpPr>
        <p:spPr>
          <a:xfrm>
            <a:off x="2448560" y="5376545"/>
            <a:ext cx="290830" cy="25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5"/>
          <p:cNvSpPr txBox="1">
            <a:spLocks/>
          </p:cNvSpPr>
          <p:nvPr/>
        </p:nvSpPr>
        <p:spPr>
          <a:xfrm>
            <a:off x="2895600" y="5306060"/>
            <a:ext cx="4572635" cy="16192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음식 VO클래스</a:t>
            </a:r>
            <a:endParaRPr lang="ko-KR" altLang="en-US" sz="9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1" name="텍스트 상자 27"/>
          <p:cNvSpPr txBox="1">
            <a:spLocks/>
          </p:cNvSpPr>
          <p:nvPr/>
        </p:nvSpPr>
        <p:spPr>
          <a:xfrm>
            <a:off x="2762885" y="4561840"/>
            <a:ext cx="4475480" cy="2311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'fed_schedule_day'의 정보를 담는 VO클래스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28"/>
          <p:cNvSpPr txBox="1">
            <a:spLocks/>
          </p:cNvSpPr>
          <p:nvPr/>
        </p:nvSpPr>
        <p:spPr>
          <a:xfrm>
            <a:off x="2871470" y="6157595"/>
            <a:ext cx="2470785" cy="16192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'fed_schedule' 의 정보를 담는 VO클래스</a:t>
            </a:r>
            <a:endParaRPr lang="ko-KR" altLang="en-US" sz="9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29"/>
          <p:cNvSpPr txBox="1">
            <a:spLocks/>
          </p:cNvSpPr>
          <p:nvPr/>
        </p:nvSpPr>
        <p:spPr>
          <a:xfrm>
            <a:off x="2872105" y="5947410"/>
            <a:ext cx="2736215" cy="16192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'fed_schedule_plan'의 정보를 담는 VO클래스</a:t>
            </a:r>
            <a:endParaRPr lang="ko-KR" altLang="en-US" sz="9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4" name="도형 30"/>
          <p:cNvCxnSpPr/>
          <p:nvPr/>
        </p:nvCxnSpPr>
        <p:spPr>
          <a:xfrm>
            <a:off x="2452370" y="4692015"/>
            <a:ext cx="290195" cy="190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도형 31"/>
          <p:cNvCxnSpPr/>
          <p:nvPr/>
        </p:nvCxnSpPr>
        <p:spPr>
          <a:xfrm>
            <a:off x="2496820" y="6052820"/>
            <a:ext cx="290195" cy="190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도형 32"/>
          <p:cNvCxnSpPr/>
          <p:nvPr/>
        </p:nvCxnSpPr>
        <p:spPr>
          <a:xfrm>
            <a:off x="2529205" y="6252210"/>
            <a:ext cx="290195" cy="190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89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880" y="620395"/>
            <a:ext cx="5105400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35330" y="1628775"/>
            <a:ext cx="1760220" cy="446468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480310" y="3041650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>
            <a:off x="2774950" y="2903220"/>
            <a:ext cx="367919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각 식단별 Flag 상수를 변수로 갖고있는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434590" y="390080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/>
          </p:cNvSpPr>
          <p:nvPr/>
        </p:nvSpPr>
        <p:spPr>
          <a:xfrm>
            <a:off x="2726055" y="376364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운동관련 DB작업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434590" y="475805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>
            <a:off x="2726055" y="462089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식단관련 DB작업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486025" y="559816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/>
          </p:cNvSpPr>
          <p:nvPr/>
        </p:nvSpPr>
        <p:spPr>
          <a:xfrm>
            <a:off x="2777490" y="546100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운동검색 관련 DB작업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2844800" y="5273040"/>
            <a:ext cx="4322445" cy="2311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스케줄과 관련된 DAO 클래스를 멤버변수로 저장한통합 DAO클래스</a:t>
            </a:r>
            <a:r>
              <a:rPr lang="en-US" altLang="ko-KR" sz="9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 </a:t>
            </a:r>
            <a:endParaRPr lang="ko-KR" altLang="en-US" sz="9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2728595" y="4986020"/>
            <a:ext cx="5506085" cy="2311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'fed_schedule'의 추가, 수정, 삭제등의DB작업을하는 DAO클래스</a:t>
            </a:r>
            <a:r>
              <a:rPr lang="en-US" altLang="ko-KR" sz="900" b="0" cap="none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ko-KR" altLang="en-US" sz="9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472055" y="5421630"/>
            <a:ext cx="290195" cy="190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>
            <a:spLocks/>
          </p:cNvSpPr>
          <p:nvPr/>
        </p:nvSpPr>
        <p:spPr>
          <a:xfrm>
            <a:off x="2774315" y="4806315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'fed_schedule_plan'의 추가, 수정, 삭제등의DB작업을하는 DAO클래스</a:t>
            </a:r>
            <a:r>
              <a:rPr lang="en-US" altLang="ko-KR" sz="900" b="0" cap="none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ko-KR" altLang="en-US" sz="9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432050" y="4987290"/>
            <a:ext cx="290195" cy="190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25"/>
          <p:cNvSpPr txBox="1">
            <a:spLocks/>
          </p:cNvSpPr>
          <p:nvPr/>
        </p:nvSpPr>
        <p:spPr>
          <a:xfrm>
            <a:off x="2860675" y="3573145"/>
            <a:ext cx="4572635" cy="19050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'fed_schedule_day'의 추가, 수정, 삭제등의DB작업을하는 </a:t>
            </a:r>
            <a:r>
              <a:rPr lang="en-US" altLang="ko-KR" sz="900" b="0" cap="none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DAO클래스</a:t>
            </a:r>
            <a:endParaRPr lang="ko-KR" altLang="en-US" sz="9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463165" y="3655060"/>
            <a:ext cx="290195" cy="190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477770" y="5179060"/>
            <a:ext cx="290195" cy="190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284730" y="1911350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/>
          </p:cNvSpPr>
          <p:nvPr/>
        </p:nvSpPr>
        <p:spPr>
          <a:xfrm>
            <a:off x="2579370" y="1772920"/>
            <a:ext cx="367919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관리자 </a:t>
            </a:r>
            <a:r>
              <a:rPr lang="en-US" altLang="ko-KR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Service   implement </a:t>
            </a:r>
            <a:r>
              <a:rPr lang="en-US" altLang="ko-KR" sz="900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AdminDAO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330450" y="2141855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/>
          </p:cNvSpPr>
          <p:nvPr/>
        </p:nvSpPr>
        <p:spPr>
          <a:xfrm>
            <a:off x="2625090" y="2003425"/>
            <a:ext cx="367919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자유게시</a:t>
            </a:r>
            <a:r>
              <a:rPr lang="ko-KR" altLang="en-US" sz="900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판</a:t>
            </a: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Service   implement </a:t>
            </a:r>
            <a:r>
              <a:rPr lang="en-US" altLang="ko-KR" sz="900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FBoardDAO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336165" y="2376805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/>
          </p:cNvSpPr>
          <p:nvPr/>
        </p:nvSpPr>
        <p:spPr>
          <a:xfrm>
            <a:off x="2630805" y="2238375"/>
            <a:ext cx="367919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</a:t>
            </a:r>
            <a:r>
              <a:rPr lang="ko-KR" altLang="en-US" sz="900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원</a:t>
            </a: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Service   implement </a:t>
            </a:r>
            <a:r>
              <a:rPr lang="en-US" altLang="ko-KR" sz="900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MemberDAO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408555" y="2800985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/>
          </p:cNvSpPr>
          <p:nvPr/>
        </p:nvSpPr>
        <p:spPr>
          <a:xfrm>
            <a:off x="2703195" y="2662555"/>
            <a:ext cx="367919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 로그인 체크 </a:t>
            </a:r>
            <a:r>
              <a:rPr lang="en-US" altLang="ko-KR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Session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437130" y="3423285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>
            <a:spLocks/>
          </p:cNvSpPr>
          <p:nvPr/>
        </p:nvSpPr>
        <p:spPr>
          <a:xfrm>
            <a:off x="2688590" y="3284855"/>
            <a:ext cx="367919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관리자 </a:t>
            </a:r>
            <a:r>
              <a:rPr lang="en-US" altLang="ko-KR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SQL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411095" y="413194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>
            <a:spLocks/>
          </p:cNvSpPr>
          <p:nvPr/>
        </p:nvSpPr>
        <p:spPr>
          <a:xfrm>
            <a:off x="2702560" y="399478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자유게시판 </a:t>
            </a:r>
            <a:r>
              <a:rPr lang="en-US" altLang="ko-KR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900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댓글</a:t>
            </a: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SQL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339340" y="452818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>
            <a:spLocks/>
          </p:cNvSpPr>
          <p:nvPr/>
        </p:nvSpPr>
        <p:spPr>
          <a:xfrm>
            <a:off x="2630805" y="439102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 </a:t>
            </a: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SQL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411730" y="599186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>
            <a:spLocks/>
          </p:cNvSpPr>
          <p:nvPr/>
        </p:nvSpPr>
        <p:spPr>
          <a:xfrm>
            <a:off x="2703195" y="585470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인증키 </a:t>
            </a:r>
            <a:r>
              <a:rPr lang="ko-KR" altLang="en-US" sz="900" dirty="0" err="1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전송받는</a:t>
            </a: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텍스트 파일 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텍스트 상자 27"/>
          <p:cNvSpPr txBox="1">
            <a:spLocks/>
          </p:cNvSpPr>
          <p:nvPr/>
        </p:nvSpPr>
        <p:spPr>
          <a:xfrm>
            <a:off x="2688590" y="4223385"/>
            <a:ext cx="4572635" cy="16192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음식관련 DB작업 클래스 </a:t>
            </a:r>
            <a:r>
              <a:rPr lang="en-US" altLang="ko-KR" sz="9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(추가 수정 삭제 검색)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6" name="도형 28"/>
          <p:cNvCxnSpPr/>
          <p:nvPr/>
        </p:nvCxnSpPr>
        <p:spPr>
          <a:xfrm>
            <a:off x="2317115" y="4307205"/>
            <a:ext cx="290830" cy="25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29744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880" y="620395"/>
            <a:ext cx="5105400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690880" y="1484630"/>
            <a:ext cx="1775460" cy="511238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394585" y="429323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>
            <a:off x="2689225" y="415480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각 식단별 저장 화면 구성, 기능 관련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397760" y="6320790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/>
          </p:cNvSpPr>
          <p:nvPr/>
        </p:nvSpPr>
        <p:spPr>
          <a:xfrm>
            <a:off x="2692400" y="6182360"/>
            <a:ext cx="367919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수분 섭취량 저장 화면 구성, 기능 관련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400935" y="5946775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>
            <a:off x="2695575" y="5808345"/>
            <a:ext cx="550545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메인 화면 테이블의 리스트 중 하나의 상세 정보를 보여주는 화면 구성, 기능 관련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400935" y="4478655"/>
            <a:ext cx="288925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/>
          </p:cNvSpPr>
          <p:nvPr/>
        </p:nvSpPr>
        <p:spPr>
          <a:xfrm>
            <a:off x="2695575" y="4340225"/>
            <a:ext cx="367919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식단 메인 화면 구성, 기능 관련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434590" y="192913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/>
          </p:cNvSpPr>
          <p:nvPr/>
        </p:nvSpPr>
        <p:spPr>
          <a:xfrm>
            <a:off x="2726055" y="179197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관리자 창에서 운동테이블 수정 화면 구현 및 기능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434590" y="210058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/>
          </p:cNvSpPr>
          <p:nvPr/>
        </p:nvSpPr>
        <p:spPr>
          <a:xfrm>
            <a:off x="2726055" y="196342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운동 등록기능 관련 화면구현및 기능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383155" y="266636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/>
          </p:cNvSpPr>
          <p:nvPr/>
        </p:nvSpPr>
        <p:spPr>
          <a:xfrm>
            <a:off x="2674620" y="2529205"/>
            <a:ext cx="4175760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운동 버튼클릭시 전체 목록 화면구현 및 스케줄창 연동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383155" y="283781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2674620" y="270065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운동목록창에서 검색기능 화면구현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2773680" y="5070475"/>
            <a:ext cx="4856480" cy="2311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스케줄과 운동계획을 추가 / 제거 / 수정 할때 사용하는 JPanel 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2773680" y="4888230"/>
            <a:ext cx="4239260" cy="2311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ScheduleMain을 단독으로 실행하기 위한 JFrame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2777490" y="4702175"/>
            <a:ext cx="4925060" cy="2311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운동 조회(Exercise) 메뉴에서 바로 스케줄을 추가할때 사용하는 JFrame 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395220" y="500253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389505" y="517715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432685" y="481711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440305" y="169799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/>
          </p:cNvSpPr>
          <p:nvPr/>
        </p:nvSpPr>
        <p:spPr>
          <a:xfrm>
            <a:off x="2731770" y="156083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약관 동의 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2403475" y="227584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>
            <a:spLocks/>
          </p:cNvSpPr>
          <p:nvPr/>
        </p:nvSpPr>
        <p:spPr>
          <a:xfrm>
            <a:off x="2694940" y="213868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관리자 메인 폼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387600" y="248412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>
            <a:spLocks/>
          </p:cNvSpPr>
          <p:nvPr/>
        </p:nvSpPr>
        <p:spPr>
          <a:xfrm>
            <a:off x="2679065" y="234696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아이디 중복 체크 폼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2385695" y="299021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>
            <a:spLocks/>
          </p:cNvSpPr>
          <p:nvPr/>
        </p:nvSpPr>
        <p:spPr>
          <a:xfrm>
            <a:off x="2677160" y="285305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자유게시판 메인 폼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81250" y="318135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>
            <a:spLocks/>
          </p:cNvSpPr>
          <p:nvPr/>
        </p:nvSpPr>
        <p:spPr>
          <a:xfrm>
            <a:off x="2672715" y="304419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자유게시판 상세보기 폼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393315" y="337312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/>
          </p:cNvSpPr>
          <p:nvPr/>
        </p:nvSpPr>
        <p:spPr>
          <a:xfrm>
            <a:off x="2684780" y="323596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자유게시판 글쓰기 폼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2374900" y="353250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/>
          </p:cNvSpPr>
          <p:nvPr/>
        </p:nvSpPr>
        <p:spPr>
          <a:xfrm>
            <a:off x="2666365" y="339534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프로젝트 메인 화면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367280" y="468122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>
            <a:spLocks/>
          </p:cNvSpPr>
          <p:nvPr/>
        </p:nvSpPr>
        <p:spPr>
          <a:xfrm>
            <a:off x="2658745" y="454406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 마이 페이지</a:t>
            </a:r>
          </a:p>
        </p:txBody>
      </p:sp>
      <p:cxnSp>
        <p:nvCxnSpPr>
          <p:cNvPr id="51" name="직선 연결선 50"/>
          <p:cNvCxnSpPr/>
          <p:nvPr/>
        </p:nvCxnSpPr>
        <p:spPr>
          <a:xfrm>
            <a:off x="2385695" y="536638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>
            <a:spLocks/>
          </p:cNvSpPr>
          <p:nvPr/>
        </p:nvSpPr>
        <p:spPr>
          <a:xfrm>
            <a:off x="2677160" y="522922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아이디 찾기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2385695" y="554164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>
            <a:spLocks/>
          </p:cNvSpPr>
          <p:nvPr/>
        </p:nvSpPr>
        <p:spPr>
          <a:xfrm>
            <a:off x="2677160" y="540448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비밀번호</a:t>
            </a: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찾기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2409825" y="574929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>
            <a:spLocks/>
          </p:cNvSpPr>
          <p:nvPr/>
        </p:nvSpPr>
        <p:spPr>
          <a:xfrm>
            <a:off x="2701290" y="561213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우편번호 찾기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2360295" y="6169025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>
            <a:spLocks/>
          </p:cNvSpPr>
          <p:nvPr/>
        </p:nvSpPr>
        <p:spPr>
          <a:xfrm>
            <a:off x="2651760" y="6031865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인증 번호 찾기 폼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360295" y="655066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>
            <a:spLocks/>
          </p:cNvSpPr>
          <p:nvPr/>
        </p:nvSpPr>
        <p:spPr>
          <a:xfrm>
            <a:off x="2651760" y="641350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 탈퇴 폼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2362200" y="4127500"/>
            <a:ext cx="289560" cy="127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>
            <a:spLocks/>
          </p:cNvSpPr>
          <p:nvPr/>
        </p:nvSpPr>
        <p:spPr>
          <a:xfrm>
            <a:off x="2653665" y="3990340"/>
            <a:ext cx="3679825" cy="231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회원가입 폼</a:t>
            </a:r>
          </a:p>
        </p:txBody>
      </p:sp>
      <p:sp>
        <p:nvSpPr>
          <p:cNvPr id="63" name="텍스트 상자 34"/>
          <p:cNvSpPr txBox="1">
            <a:spLocks/>
          </p:cNvSpPr>
          <p:nvPr/>
        </p:nvSpPr>
        <p:spPr>
          <a:xfrm>
            <a:off x="2597785" y="3792855"/>
            <a:ext cx="4572635" cy="16192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검색기능 및 삭제기능을 수행하는 작업 클래스</a:t>
            </a:r>
            <a:endParaRPr lang="ko-KR" altLang="en-US" sz="9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4" name="도형 35"/>
          <p:cNvCxnSpPr/>
          <p:nvPr/>
        </p:nvCxnSpPr>
        <p:spPr>
          <a:xfrm>
            <a:off x="2320290" y="3876675"/>
            <a:ext cx="290830" cy="25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텍스트 상자 36"/>
          <p:cNvSpPr txBox="1">
            <a:spLocks/>
          </p:cNvSpPr>
          <p:nvPr/>
        </p:nvSpPr>
        <p:spPr>
          <a:xfrm>
            <a:off x="2649220" y="3604260"/>
            <a:ext cx="4572635" cy="16192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FoodFrame 버튼기능을 수행 새창에서 추가 수정을 하는 클래스</a:t>
            </a:r>
            <a:endParaRPr lang="ko-KR" altLang="en-US" sz="9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6" name="도형 37"/>
          <p:cNvCxnSpPr/>
          <p:nvPr/>
        </p:nvCxnSpPr>
        <p:spPr>
          <a:xfrm>
            <a:off x="2314575" y="3699510"/>
            <a:ext cx="290830" cy="2540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0868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2750" y="1800225"/>
            <a:ext cx="3238500" cy="3257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438140" y="148590"/>
          <a:ext cx="3552190" cy="70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7061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 , 댓글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강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37845" y="1700530"/>
          <a:ext cx="8138795" cy="432244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31240"/>
                <a:gridCol w="1562735"/>
                <a:gridCol w="5544820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Controller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FBoardController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 게시판 및 댓글 컨트롤러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게시판 입력 수정 삭제 조회수 추천 검색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 입력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Dao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Interface FBoardDAO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 인터페이스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Model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FBoardVO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 게 시판 VO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FBoardComment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 댓글 VO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Service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FBoardService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Implements FBoardDAO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FBoardDAO 인터페이스를 구현한 클래스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 DB 작업에 필요한 SQL문 과의 연동, 리턴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Sql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FBoardSQL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 게시판 DB 작업에 필요한 SQL문이 나열된 클래스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FBoardForm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 메인 폼 , 글 목록, 검색, 글쓰기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FBoardViewForm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 글 상세보기 폼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추천 가능, 해당 글이 작성자의 글일 경우 수정 삭제 가능,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댓글 입력  , 댓글 목록 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FBoardWriteForm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자유게시판 글 등록 , 글 수정 폼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63889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683260" y="620395"/>
            <a:ext cx="6833870" cy="800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프로젝트 기능과 역할</a:t>
            </a:r>
            <a:endParaRPr lang="ko-KR" altLang="en-US" sz="46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420995" y="174625"/>
          <a:ext cx="3552190" cy="460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스케줄 관리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최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608965" y="1546225"/>
          <a:ext cx="7938135" cy="487489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28725"/>
                <a:gridCol w="1584325"/>
                <a:gridCol w="5125085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SQL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ScheduleDAO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'fed_schedule'의 DB작업을하는 DAO클래스,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추가, 수정, 삭제, 회원번호를 통한 조회, 스케줄 번호를 통한 조회(번호, 이름, 회원번호)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DayDAO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'fed_schedule_day'의 DB작업을하는 DAO클래스,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수정, 삭제, 스케줄 번호를 통한 조회(번호, 스케줄 번호, 요일, 운동여부),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스케줄 번호를 통한 조회후 운동여부만 int배열로 반환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PlanDAO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'fed_schedule_plan'의 DB작업을하는 DAO클래스,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추가, 수정, 삭제, 스케줄 번호를 통한 조회, 계획 번호를 통한 조회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(번호, 칼로리, 시간, 스케줄번호, 운동번호, 운동번호와 일차하는 운동테이블의 ExerciseVO)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120015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ScheduleDAOController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스케줄과 관련된DAO를 멤버번수로 가지고,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스케줄과 관련된 테이블을 하나이상 사용하는 단일기능을 메서드로 가지는 스케줄 관련 통합 DAO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새 스케줄 추가, 스케줄 제거, 수정(Schedule만이 아닌 Day, Plan도),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스케줄 번호를 통한 조회(번호, 스케줄 번호, 요일, 운동여부, 운동할요일,, 운동계획),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1211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Model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ScheduleVO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'fed_schedule'의 row하나 분량의 정보를 담는 VO클래스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DayVO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'fed_schedule_day'의 row하나 분량의 정보를 담는 VO클래스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PlanVO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'fed_schedule_plan'의 row하나 분량의 정보를 담는 VO클래스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683260" y="620395"/>
            <a:ext cx="6834505" cy="8013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4. 프로젝트 기능과 역할</a:t>
            </a:r>
            <a:endParaRPr lang="ko-KR" altLang="en-US" sz="4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java/AppData/Roaming/PolarisOffice/ETemp/6980_10447008/image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945" cy="182245"/>
          </a:xfrm>
          <a:prstGeom prst="rect">
            <a:avLst/>
          </a:prstGeom>
          <a:noFill/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420995" y="174625"/>
          <a:ext cx="3552190" cy="460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스케줄 관리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최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608965" y="1546225"/>
          <a:ext cx="7938135" cy="178181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28725"/>
                <a:gridCol w="1584325"/>
                <a:gridCol w="5125085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ScheduleMain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스케줄과 운동계획을  조회 / 추가 / 제거 / 수정 할때 사용하는 JPanel 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ScheduleFrame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독립적인 창으로 실행이 불가능한 ScheduleMain을 독립적으로 실행하기 위한 JFrame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ScheduleAdd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운동 조회(Exercise) 창에서 바로 스케줄을 추가할때 사용하는 JFrame 클래스(추가만 가능)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683260" y="620395"/>
            <a:ext cx="6834505" cy="8013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프로젝트 기능과 역할</a:t>
            </a:r>
            <a:endParaRPr lang="ko-KR" altLang="en-US" sz="46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945" cy="182245"/>
          </a:xfrm>
          <a:prstGeom prst="rect">
            <a:avLst/>
          </a:prstGeom>
          <a:noFill/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032500" y="157480"/>
          <a:ext cx="2923540" cy="3987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61770"/>
                <a:gridCol w="1461770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식단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명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334645" y="1471930"/>
          <a:ext cx="8649335" cy="500189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36955"/>
                <a:gridCol w="1414780"/>
                <a:gridCol w="6197600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63373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MenuVO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식단 정보 </a:t>
                      </a: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저장을 위하여 멤버변수로 식단PK, 회원번호, 일자, 아침, 점심, 저녁 간식, 수분량, 칼로리를 저장할 수 있는 자료형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175450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MenuDAO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식단을 DB에 저장</a:t>
                      </a: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하기 위하여 구성된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메인테이블에 리스트 select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콤보박스에 음식 종류, 종류에 해당하는 음식 select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음식별 칼로리 select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 날짜로 저장된 데이터 select (금일 데이터 있으면 update, 없으면 insert 하기 위함)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 저장된 식단 데이터 select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식단별, 간식, 수분섭취량 저장 update or insert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오늘 식단 삭제 delete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session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MenuService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식단별 구분</a:t>
                      </a: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(아침, 점심, 저녁, 간식)을 위하여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Flag 상수를 멤버변수로 갖고 있는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MenuView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식단 메인화면 구성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접속자, 오늘 섭취 칼로리 표시, 메인 테이블 세팅, 오늘식단 삭제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MenuSaveView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식단 저장화면 구성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음식별 칼로리 표시, 선택한 음식들의 칼로리 표시, 저장버튼 클릭시 처리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WaterSaveView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수분 섭취량 저장 화면 구성 및 저장 버튼 클릭시 처리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610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SelectMenu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테이블에서 리스트 선택시 해당 식단 상세보기 화면 구성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메인테이블에서 내용 받아와 자세히 볼 수 있도록 처리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80" y="620395"/>
            <a:ext cx="7273925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0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kumimoji="0" lang="en-US" altLang="ko-KR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260" y="1557020"/>
            <a:ext cx="7489190" cy="4031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목적과 방향</a:t>
            </a:r>
            <a:endParaRPr lang="en-US" altLang="ko-KR" sz="3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en-US" altLang="ko-KR" sz="3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밴치마킹</a:t>
            </a:r>
            <a:endParaRPr lang="en-US" altLang="ko-KR" sz="3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lang="en-US" altLang="ko-KR" sz="3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구성</a:t>
            </a:r>
            <a:endParaRPr lang="en-US" altLang="ko-KR" sz="3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기본 구성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다형성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구현</a:t>
            </a:r>
            <a:endParaRPr lang="en-US" altLang="ko-KR" sz="3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구성</a:t>
            </a:r>
            <a:endParaRPr lang="en-US" altLang="ko-KR" sz="32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11494135" cy="18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683260" y="620395"/>
            <a:ext cx="6833870" cy="8007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프로젝트 기능과 역할</a:t>
            </a:r>
            <a:endParaRPr lang="ko-KR" altLang="en-US" sz="46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369560" y="191770"/>
          <a:ext cx="3552190" cy="460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이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647700" y="1674495"/>
          <a:ext cx="7570470" cy="34569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91895"/>
                <a:gridCol w="1653540"/>
                <a:gridCol w="4725035"/>
              </a:tblGrid>
              <a:tr h="7112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ExercisVO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운동테이블 메뉴 구성 VO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ExerciseDAO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운동목록 등록,검색,수정,삭제 DB작업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SearchDAO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 테이블창에서 검색 DB작업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AdminExerModify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관리자모드 운동테이블 수정관련 view and src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AdminExerRegister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관리자모드 운동테이블 등록관련 view and src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외부에서 볼수 있는 운동정보관련 view and src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ExericseSearch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4F622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운동검색창 view and src 클래스</a:t>
                      </a: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741035" y="200025"/>
          <a:ext cx="3163570" cy="3987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1785"/>
                <a:gridCol w="1581785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음식</a:t>
                      </a:r>
                      <a:endParaRPr lang="ko-KR" altLang="en-US" sz="20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537845" y="1700530"/>
          <a:ext cx="8138795" cy="24161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37895"/>
                <a:gridCol w="1656080"/>
                <a:gridCol w="5544820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패키지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FoodVO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음식테이블 데이터베이스 객체 생성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882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FoodDAO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 추가 수정 삭제 검색의 데이터 베이스 기능을 수행하는 곳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FoodControl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 추가와 수정 기능을 수행하는 곳으로 음식 추가시 음식명 중복 검사를 실행 데이터의 중복을 막는다.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64579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FoodFrame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음식메뉴의 초기등장 플랫폼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관리자로 로그인시 추가 수정 삭제 버튼창이 활성화 되고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사용자로 로그인시 검색기능만 사용할 수 있다.</a:t>
                      </a:r>
                      <a:endParaRPr lang="ko-KR" altLang="en-US" sz="1200" b="0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4816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599440"/>
            <a:ext cx="6133465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테이블 구성 (논리)</a:t>
            </a:r>
            <a:endParaRPr lang="ko-KR" altLang="en-US" sz="4600" b="0" cap="none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</p:spPr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86080" y="1697990"/>
            <a:ext cx="8221345" cy="4346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69481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03655"/>
            <a:ext cx="8068310" cy="181610"/>
          </a:xfrm>
          <a:prstGeom prst="rect">
            <a:avLst/>
          </a:prstGeom>
          <a:noFill/>
        </p:spPr>
      </p:pic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b="0" cap="none" dirty="0" smtClean="0">
              <a:solidFill>
                <a:srgbClr val="FFFFFF"/>
              </a:solidFill>
            </a:endParaRPr>
          </a:p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b="0" cap="none" dirty="0" smtClean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90880" y="599440"/>
            <a:ext cx="6133465" cy="7994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테이블 구성 (물리)</a:t>
            </a:r>
            <a:endParaRPr lang="ko-KR" altLang="en-US" sz="4600" b="0" cap="none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40385" y="1638935"/>
            <a:ext cx="8058785" cy="40881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80" y="599440"/>
            <a:ext cx="5105400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구성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</p:spPr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432425" y="146050"/>
          <a:ext cx="3552190" cy="70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7061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FED_MEMBER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74936667"/>
              </p:ext>
            </p:extLst>
          </p:nvPr>
        </p:nvGraphicFramePr>
        <p:xfrm>
          <a:off x="690876" y="1556792"/>
          <a:ext cx="7914960" cy="486685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2992"/>
                <a:gridCol w="1582992"/>
                <a:gridCol w="1582992"/>
                <a:gridCol w="1582992"/>
                <a:gridCol w="1582992"/>
              </a:tblGrid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CONSTRAINTS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MEM_NO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번호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아이디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MEM_pw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비밀번호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MEM_name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이름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MEM_email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87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MEM_EMAIL_CHK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수신 여부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MEM_GENDER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성별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387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MEM_DAYOFBIRTH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생년월일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MEM_PHONE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휴대전화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ZIPCODE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우편번호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MEM_ADDR1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9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MEM_ADDR2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상세주소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517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MEM_REGDATE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SYSDATE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326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MEM_ADMIN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48828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80" y="599440"/>
            <a:ext cx="5105400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구성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</p:spPr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372735" y="163195"/>
          <a:ext cx="3552190" cy="3987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우편번호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ZIPCODE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48375943"/>
              </p:ext>
            </p:extLst>
          </p:nvPr>
        </p:nvGraphicFramePr>
        <p:xfrm>
          <a:off x="690876" y="1556792"/>
          <a:ext cx="7914960" cy="51634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2992"/>
                <a:gridCol w="1582992"/>
                <a:gridCol w="1582992"/>
                <a:gridCol w="1582992"/>
                <a:gridCol w="1582992"/>
              </a:tblGrid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CONSTRAINTS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ZIPCODE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우편번호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VARCHAAR2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SIDO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ko-KR" altLang="en-US" sz="2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2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GUGUN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</a:t>
                      </a:r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DONG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STARTBUNJI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번지 </a:t>
                      </a:r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ENDBUNJI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번지  </a:t>
                      </a:r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시퀀스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5165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80" y="599440"/>
            <a:ext cx="5105400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구성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389880" y="180340"/>
          <a:ext cx="3552190" cy="3987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3987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 게시판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FED_FBoard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90824746"/>
              </p:ext>
            </p:extLst>
          </p:nvPr>
        </p:nvGraphicFramePr>
        <p:xfrm>
          <a:off x="690876" y="1556792"/>
          <a:ext cx="7914960" cy="525243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2992"/>
                <a:gridCol w="1582992"/>
                <a:gridCol w="1582992"/>
                <a:gridCol w="1582992"/>
                <a:gridCol w="1582992"/>
              </a:tblGrid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CONSTRAINTS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FB_NO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FB_SUBJECT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FB_MEM_ID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FB_REGDATE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FB_VIEW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FB_RECM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FB_CONTENT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0888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80" y="599440"/>
            <a:ext cx="5105400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kumimoji="0"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 구성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304155" y="222885"/>
          <a:ext cx="3552190" cy="7061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7061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자유 게시판 댓글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FB_COMMENT</a:t>
                      </a:r>
                      <a:endParaRPr lang="ko-KR" altLang="en-US" sz="2000" b="1" kern="1200" cap="none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43817030"/>
              </p:ext>
            </p:extLst>
          </p:nvPr>
        </p:nvGraphicFramePr>
        <p:xfrm>
          <a:off x="690876" y="1556792"/>
          <a:ext cx="7914960" cy="49377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2992"/>
                <a:gridCol w="1582992"/>
                <a:gridCol w="1582992"/>
                <a:gridCol w="1582992"/>
                <a:gridCol w="1582992"/>
              </a:tblGrid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CONSTRAINTS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FBC_NO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</a:t>
                      </a:r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FBC_FB_NO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</a:t>
                      </a:r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FMC_MEM_ID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FBC_COMMENT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</a:t>
                      </a:r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612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FBC_REGDATE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48159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690880" y="599440"/>
            <a:ext cx="5106035" cy="7994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5. 테이블 구성</a:t>
            </a:r>
            <a:endParaRPr lang="ko-KR" altLang="en-US" sz="4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17625"/>
            <a:ext cx="8068945" cy="182245"/>
          </a:xfrm>
          <a:prstGeom prst="rect">
            <a:avLst/>
          </a:prstGeom>
          <a:noFill/>
        </p:spPr>
      </p:pic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b="0" cap="none" dirty="0" smtClean="0">
              <a:solidFill>
                <a:srgbClr val="FFFFFF"/>
              </a:solidFill>
            </a:endParaRPr>
          </a:p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b="0" cap="none" dirty="0" smtClean="0">
              <a:solidFill>
                <a:srgbClr val="FFFFFF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302885" y="222885"/>
          <a:ext cx="3552190" cy="55753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6095"/>
                <a:gridCol w="1776095"/>
              </a:tblGrid>
              <a:tr h="55753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식단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FED_MENU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95960" y="1809115"/>
          <a:ext cx="7915275" cy="303466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3055"/>
                <a:gridCol w="1583055"/>
                <a:gridCol w="1583055"/>
                <a:gridCol w="1583055"/>
                <a:gridCol w="1583055"/>
              </a:tblGrid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TYPE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CONSTRAINTS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MENU_IDX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식단번호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PRIMARY KEY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MENU_MEM_NO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회원번호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FOREIGN KEY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MENU_REGDATE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일자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MENU_MORN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아침식단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MENU_LUNCH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점심식단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2448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MENU_SUPP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저녁식단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MENU_SNACK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간식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WATER_QTY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수분량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MENU_KCAL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칼로리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97230" y="2087880"/>
          <a:ext cx="7907020" cy="2824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3055"/>
                <a:gridCol w="1583055"/>
                <a:gridCol w="1583055"/>
                <a:gridCol w="1583055"/>
                <a:gridCol w="1574800"/>
              </a:tblGrid>
              <a:tr h="2946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CONSTRAINTS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EXERCISE_NO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EXERCISE_NAME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운동명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EXERCISE_TYPE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운동종류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EXERCISE_TIME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운동시간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EXERCISE_CAL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소모칼로리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EXERCISE_WAY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운동방법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CLOB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464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EXERCISE_EFFECT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운동효과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CLOB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EXERCISE_DESC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80135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CLOB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398770" y="146050"/>
          <a:ext cx="3552190" cy="46164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82395"/>
                <a:gridCol w="2169795"/>
              </a:tblGrid>
              <a:tr h="46164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운동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FED_EXERCISE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텍스트 상자 3"/>
          <p:cNvSpPr txBox="1">
            <a:spLocks/>
          </p:cNvSpPr>
          <p:nvPr/>
        </p:nvSpPr>
        <p:spPr>
          <a:xfrm>
            <a:off x="690880" y="599440"/>
            <a:ext cx="5106670" cy="7994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4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5. 테이블 구성</a:t>
            </a:r>
            <a:endParaRPr lang="ko-KR" altLang="en-US" sz="4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37845" y="1317625"/>
            <a:ext cx="8068945" cy="1822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599440"/>
            <a:ext cx="7273925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1. 프로젝트 목적과 방향 </a:t>
            </a:r>
            <a:endParaRPr lang="ko-KR" altLang="en-US" sz="4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514350" indent="-514350" algn="l" defTabSz="914400" fontAlgn="auto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필요성 파악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914400" lvl="1" indent="-457200" algn="l" defTabSz="914400" fontAlgn="auto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건강과 관련된 운동과 식단에 대한 정보는 많지만, 광대한 정보가 오히려 낭비가 되고 있는 시대에, 운동과 식단관리로 인한 건강에 대한 관심은 높아지지만, 건강 관리 계획의 높은 진입장벽을 사용자 개개인에게 맞출 수 있는 스케줄을 스스로 계획하거나, 전문가 추천으로  작성된 계획을 통해 다이어트와 건강관리를 쉽게 시작할 수 </a:t>
            </a:r>
            <a:r>
              <a:rPr lang="en-US" altLang="ko-KR" sz="2400" b="0" cap="none" dirty="0" err="1" smtClean="0">
                <a:latin typeface="맑은 고딕" charset="0"/>
                <a:ea typeface="맑은 고딕" charset="0"/>
              </a:rPr>
              <a:t>있도록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함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946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rgbClr val="FFFFFF"/>
                </a:solidFill>
              </a:rPr>
              <a:t>5. 테이블 구성</a:t>
            </a:r>
            <a:endParaRPr lang="ko-KR" altLang="en-US" sz="4600" b="0" cap="none" dirty="0" smtClean="0">
              <a:solidFill>
                <a:srgbClr val="FFFFFF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398135" y="220980"/>
          <a:ext cx="3552190" cy="460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74140"/>
                <a:gridCol w="2178050"/>
              </a:tblGrid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스케줄</a:t>
                      </a:r>
                      <a:endParaRPr lang="ko-KR" altLang="en-US" sz="20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FED_SCHEDULE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90880" y="1557020"/>
          <a:ext cx="7915275" cy="1356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3055"/>
                <a:gridCol w="1583055"/>
                <a:gridCol w="1583055"/>
                <a:gridCol w="1583055"/>
                <a:gridCol w="1583055"/>
              </a:tblGrid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CONSTRAINTS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SCHEDULE_NO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SCHEDULE_NAME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스케줄 명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SCHEDULE_MEM_NO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foreign key(mem_no)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32029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rgbClr val="FFFFFF"/>
                </a:solidFill>
              </a:rPr>
              <a:t>5. 테이블 구성</a:t>
            </a:r>
            <a:endParaRPr lang="ko-KR" altLang="en-US" sz="4600" b="0" cap="none" dirty="0" smtClean="0">
              <a:solidFill>
                <a:srgbClr val="FFFFFF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163695" y="220980"/>
          <a:ext cx="4824730" cy="460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00250"/>
                <a:gridCol w="2824480"/>
              </a:tblGrid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스케줄 - 요일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FED_SCHEDULE_DAY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90880" y="1557020"/>
          <a:ext cx="7915275" cy="18262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3055"/>
                <a:gridCol w="1583055"/>
                <a:gridCol w="1583055"/>
                <a:gridCol w="1583055"/>
                <a:gridCol w="1583055"/>
              </a:tblGrid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CONSTRAINTS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S_DAY_NO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S_DAY_DAYWEEK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요일(1:일, 2:월, ..., 7:토) 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check(1~7만 입력가능)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S_DAY_ISDO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운동여부 (0:안하는날, 1:하는날)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Check (0,1 만 입력가능)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S_DAY_SNO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스케줄 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foreign key(s_no)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13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572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rgbClr val="FFFFFF"/>
                </a:solidFill>
              </a:rPr>
              <a:t>5. 테이블 구성</a:t>
            </a:r>
            <a:endParaRPr lang="ko-KR" altLang="en-US" sz="4600" b="0" cap="none" dirty="0" smtClean="0">
              <a:solidFill>
                <a:srgbClr val="FFFFFF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189730" y="169545"/>
          <a:ext cx="4824730" cy="460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93875"/>
                <a:gridCol w="3030855"/>
              </a:tblGrid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운동 계획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FED_SCHEDULE_PLAN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90880" y="1557020"/>
          <a:ext cx="7915275" cy="2113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3055"/>
                <a:gridCol w="1583055"/>
                <a:gridCol w="1583055"/>
                <a:gridCol w="1583055"/>
                <a:gridCol w="1583055"/>
              </a:tblGrid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CONSTRAINTS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S_PLAN_NO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S_PLAN_KCAL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칼로리소모량(운동시간을 통한 계산)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S_PLAN_TIME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S_PLAN_EXER_NO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운동 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foreign key(exercise_no)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S_PLAN_SNO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스케줄 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foreign key(s_no)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8212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 txBox="1">
            <a:spLocks noGrp="1"/>
          </p:cNvSpPr>
          <p:nvPr>
            <p:ph type="title"/>
          </p:nvPr>
        </p:nvSpPr>
        <p:spPr>
          <a:xfrm>
            <a:off x="698500" y="414020"/>
            <a:ext cx="7706360" cy="1144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5. 테이블 구성</a:t>
            </a:r>
            <a:endParaRPr lang="ko-KR" altLang="en-US" sz="4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113655" y="220980"/>
          <a:ext cx="3771900" cy="4546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85950"/>
                <a:gridCol w="1885950"/>
              </a:tblGrid>
              <a:tr h="45466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음식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FED_FOOD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16861694"/>
              </p:ext>
            </p:extLst>
          </p:nvPr>
        </p:nvGraphicFramePr>
        <p:xfrm>
          <a:off x="690880" y="1557020"/>
          <a:ext cx="7915275" cy="1798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3055"/>
                <a:gridCol w="1583055"/>
                <a:gridCol w="1583055"/>
                <a:gridCol w="1583055"/>
                <a:gridCol w="1583055"/>
              </a:tblGrid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CONSTRAINTS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C6de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PRIMARY KEY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foodName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b="0" kern="1200" cap="none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음식명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foodCount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b="0" kern="1200" cap="none" dirty="0" err="1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음식량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4F6228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Calorie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칼로리</a:t>
                      </a: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분류번호</a:t>
                      </a: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foreign key(no)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67385" y="4875530"/>
          <a:ext cx="7915275" cy="8991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83055"/>
                <a:gridCol w="1583055"/>
                <a:gridCol w="1583055"/>
                <a:gridCol w="1583055"/>
                <a:gridCol w="1583055"/>
              </a:tblGrid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COLUMN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COMMENT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TYPE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NULL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1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CONSTRAINTS</a:t>
                      </a:r>
                      <a:endParaRPr lang="ko-KR" altLang="en-US" sz="1200" b="1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분류 번호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number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NOT NULL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40000"/>
                      </a:schemeClr>
                    </a:solidFill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Kind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종류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varchar2</a:t>
                      </a: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389120" y="3860800"/>
          <a:ext cx="4500880" cy="4603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250440"/>
                <a:gridCol w="2250440"/>
              </a:tblGrid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음식 분류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000" b="1" kern="1200" cap="none" dirty="0" smtClean="0">
                          <a:solidFill>
                            <a:srgbClr val="4F6228"/>
                          </a:solidFill>
                          <a:latin typeface="맑은 고딕" charset="0"/>
                          <a:ea typeface="맑은 고딕" charset="0"/>
                        </a:rPr>
                        <a:t>FED_FOOD_TYPE</a:t>
                      </a:r>
                      <a:endParaRPr lang="ko-KR" altLang="en-US" sz="2000" b="1" kern="1200" cap="none" dirty="0" smtClean="0">
                        <a:solidFill>
                          <a:srgbClr val="4F6228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7976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620395"/>
            <a:ext cx="8113395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6. 프로젝트 기본 구성 ( 다형성 )</a:t>
            </a:r>
            <a:endParaRPr lang="ko-KR" altLang="en-US" sz="4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pSp>
        <p:nvGrpSpPr>
          <p:cNvPr id="39" name="다이어그램 38"/>
          <p:cNvGrpSpPr/>
          <p:nvPr/>
        </p:nvGrpSpPr>
        <p:grpSpPr>
          <a:xfrm>
            <a:off x="690880" y="2060575"/>
            <a:ext cx="7770495" cy="4064635"/>
            <a:chOff x="690880" y="2060575"/>
            <a:chExt cx="7770495" cy="4064635"/>
          </a:xfrm>
        </p:grpSpPr>
        <p:sp>
          <p:nvSpPr>
            <p:cNvPr id="14" name="다이어그램 1"/>
            <p:cNvSpPr>
              <a:spLocks/>
            </p:cNvSpPr>
            <p:nvPr/>
          </p:nvSpPr>
          <p:spPr>
            <a:xfrm>
              <a:off x="690880" y="2456815"/>
              <a:ext cx="2045335" cy="1227455"/>
            </a:xfrm>
            <a:prstGeom prst="roundRect">
              <a:avLst>
                <a:gd name="adj" fmla="val 10000"/>
              </a:avLst>
            </a:prstGeom>
            <a:blipFill rotWithShape="0">
              <a:blip r:embed="rId3">
                <a:alphaModFix amt="70000"/>
                <a:extLst>
                  <a:ext uri="{28A0092B-C50C-407E-A947-70E740481C1C}">
                    <a14:useLocalDpi xmlns:a14="http://schemas.microsoft.com/office/drawing/2010/main" xmlns:p14="http://schemas.microsoft.com/office/powerpoint/2010/main" xmlns="" val="0"/>
                  </a:ext>
                </a:extLst>
              </a:blip>
              <a:srcRect/>
              <a:tile tx="0" ty="0" sx="100000" sy="100000" flip="none" algn="tl"/>
            </a:blipFill>
            <a:ln w="19050" cap="flat" cmpd="sng">
              <a:solidFill>
                <a:schemeClr val="bg1">
                  <a:alpha val="89803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FontTx/>
                <a:buNone/>
              </a:pPr>
              <a:r>
                <a:rPr lang="en-US" altLang="ko-KR" sz="3000" b="1" cap="none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VIEW</a:t>
              </a:r>
              <a:endParaRPr lang="ko-KR" altLang="en-US" sz="3000" b="1" cap="none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다이어그램 1"/>
            <p:cNvSpPr>
              <a:spLocks/>
            </p:cNvSpPr>
            <p:nvPr/>
          </p:nvSpPr>
          <p:spPr>
            <a:xfrm>
              <a:off x="2940050" y="2816860"/>
              <a:ext cx="434340" cy="507365"/>
            </a:xfrm>
            <a:prstGeom prst="rightArrow">
              <a:avLst/>
            </a:prstGeom>
            <a:solidFill>
              <a:schemeClr val="accent1">
                <a:tint val="60000"/>
              </a:schemeClr>
            </a:solidFill>
            <a:ln w="0">
              <a:noFill/>
              <a:prstDash/>
            </a:ln>
          </p:spPr>
          <p:style>
            <a:lnRef idx="0">
              <a:schemeClr val="accent1">
                <a:tint val="60000"/>
              </a:schemeClr>
            </a:lnRef>
            <a:fillRef idx="1">
              <a:schemeClr val="accent1">
                <a:tint val="6000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 marL="0" indent="0" algn="just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다이어그램 1"/>
            <p:cNvSpPr>
              <a:spLocks/>
            </p:cNvSpPr>
            <p:nvPr/>
          </p:nvSpPr>
          <p:spPr>
            <a:xfrm>
              <a:off x="3553460" y="2456815"/>
              <a:ext cx="2045335" cy="1227455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 amt="70000"/>
                <a:extLst>
                  <a:ext uri="{28A0092B-C50C-407E-A947-70E740481C1C}">
                    <a14:useLocalDpi xmlns:a14="http://schemas.microsoft.com/office/drawing/2010/main" xmlns:p14="http://schemas.microsoft.com/office/powerpoint/2010/main" xmlns="" val="0"/>
                  </a:ext>
                </a:extLst>
              </a:blip>
              <a:srcRect/>
              <a:tile tx="0" ty="0" sx="100000" sy="100000" flip="none" algn="tl"/>
            </a:blipFill>
            <a:ln w="19050" cap="flat" cmpd="sng">
              <a:solidFill>
                <a:schemeClr val="bg1">
                  <a:alpha val="89803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FontTx/>
                <a:buNone/>
              </a:pPr>
              <a:r>
                <a:rPr lang="en-US" altLang="ko-KR" sz="3000" b="0" cap="none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3000" b="0" cap="none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다이어그램 1"/>
            <p:cNvSpPr>
              <a:spLocks/>
            </p:cNvSpPr>
            <p:nvPr/>
          </p:nvSpPr>
          <p:spPr>
            <a:xfrm>
              <a:off x="5802630" y="2816860"/>
              <a:ext cx="434340" cy="507365"/>
            </a:xfrm>
            <a:prstGeom prst="rightArrow">
              <a:avLst/>
            </a:prstGeom>
            <a:solidFill>
              <a:schemeClr val="accent1">
                <a:tint val="60000"/>
              </a:schemeClr>
            </a:solidFill>
            <a:ln w="0">
              <a:noFill/>
              <a:prstDash/>
            </a:ln>
          </p:spPr>
          <p:style>
            <a:lnRef idx="0">
              <a:schemeClr val="accent1">
                <a:tint val="60000"/>
              </a:schemeClr>
            </a:lnRef>
            <a:fillRef idx="1">
              <a:schemeClr val="accent1">
                <a:tint val="6000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 marL="0" indent="0" algn="just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다이어그램 1"/>
            <p:cNvSpPr>
              <a:spLocks/>
            </p:cNvSpPr>
            <p:nvPr/>
          </p:nvSpPr>
          <p:spPr>
            <a:xfrm>
              <a:off x="6416040" y="2456815"/>
              <a:ext cx="2045335" cy="1227455"/>
            </a:xfrm>
            <a:prstGeom prst="roundRect">
              <a:avLst>
                <a:gd name="adj" fmla="val 10000"/>
              </a:avLst>
            </a:prstGeom>
            <a:blipFill rotWithShape="0"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xmlns:p14="http://schemas.microsoft.com/office/powerpoint/2010/main" xmlns="" val="0"/>
                  </a:ext>
                </a:extLst>
              </a:blip>
              <a:srcRect/>
              <a:tile tx="0" ty="0" sx="100000" sy="100000" flip="none" algn="tl"/>
            </a:blipFill>
            <a:ln w="19050" cap="flat" cmpd="sng">
              <a:solidFill>
                <a:schemeClr val="bg1">
                  <a:alpha val="89803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FontTx/>
                <a:buNone/>
              </a:pPr>
              <a:r>
                <a:rPr lang="en-US" altLang="ko-KR" sz="3000" b="0" cap="none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DAO</a:t>
              </a:r>
              <a:endParaRPr lang="ko-KR" altLang="en-US" sz="3000" b="0" cap="none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다이어그램 1"/>
            <p:cNvSpPr>
              <a:spLocks/>
            </p:cNvSpPr>
            <p:nvPr/>
          </p:nvSpPr>
          <p:spPr>
            <a:xfrm rot="5400000">
              <a:off x="7185025" y="3888105"/>
              <a:ext cx="507365" cy="434340"/>
            </a:xfrm>
            <a:prstGeom prst="rightArrow">
              <a:avLst/>
            </a:prstGeom>
            <a:solidFill>
              <a:schemeClr val="accent1">
                <a:tint val="60000"/>
              </a:schemeClr>
            </a:solidFill>
            <a:ln w="0">
              <a:noFill/>
              <a:prstDash/>
            </a:ln>
          </p:spPr>
          <p:style>
            <a:lnRef idx="0">
              <a:schemeClr val="accent1">
                <a:tint val="60000"/>
              </a:schemeClr>
            </a:lnRef>
            <a:fillRef idx="1">
              <a:schemeClr val="accent1">
                <a:tint val="6000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 marL="0" indent="0" algn="just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다이어그램 1"/>
            <p:cNvSpPr>
              <a:spLocks/>
            </p:cNvSpPr>
            <p:nvPr/>
          </p:nvSpPr>
          <p:spPr>
            <a:xfrm>
              <a:off x="6416040" y="4501515"/>
              <a:ext cx="2045335" cy="1227455"/>
            </a:xfrm>
            <a:prstGeom prst="roundRect">
              <a:avLst>
                <a:gd name="adj" fmla="val 10000"/>
              </a:avLst>
            </a:prstGeom>
            <a:blipFill rotWithShape="0"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xmlns:p14="http://schemas.microsoft.com/office/powerpoint/2010/main" xmlns="" val="0"/>
                  </a:ext>
                </a:extLst>
              </a:blip>
              <a:srcRect/>
              <a:tile tx="0" ty="0" sx="100000" sy="100000" flip="none" algn="tl"/>
            </a:blipFill>
            <a:ln w="19050" cap="flat" cmpd="sng">
              <a:solidFill>
                <a:schemeClr val="bg1">
                  <a:alpha val="89803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FontTx/>
                <a:buNone/>
              </a:pPr>
              <a:r>
                <a:rPr lang="en-US" altLang="ko-KR" sz="3200" b="0" cap="none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</a:t>
              </a:r>
              <a:endParaRPr lang="ko-KR" altLang="en-US" sz="3200" b="0" cap="none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en-US" altLang="ko-KR" sz="2000" b="0" cap="none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IMPLEMENTS DAO</a:t>
              </a:r>
              <a:endParaRPr lang="ko-KR" altLang="en-US" sz="2000" b="0" cap="none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다이어그램 1"/>
            <p:cNvSpPr>
              <a:spLocks/>
            </p:cNvSpPr>
            <p:nvPr/>
          </p:nvSpPr>
          <p:spPr>
            <a:xfrm rot="10800000">
              <a:off x="5802630" y="4861560"/>
              <a:ext cx="434340" cy="507365"/>
            </a:xfrm>
            <a:prstGeom prst="rightArrow">
              <a:avLst/>
            </a:prstGeom>
            <a:solidFill>
              <a:schemeClr val="accent1">
                <a:tint val="60000"/>
              </a:schemeClr>
            </a:solidFill>
            <a:ln w="0">
              <a:noFill/>
              <a:prstDash/>
            </a:ln>
          </p:spPr>
          <p:style>
            <a:lnRef idx="0">
              <a:schemeClr val="accent1">
                <a:tint val="60000"/>
              </a:schemeClr>
            </a:lnRef>
            <a:fillRef idx="1">
              <a:schemeClr val="accent1">
                <a:tint val="6000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0" rIns="0" bIns="0" anchor="t">
              <a:noAutofit/>
            </a:bodyPr>
            <a:lstStyle/>
            <a:p>
              <a:pPr marL="0" indent="0" algn="just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다이어그램 1"/>
            <p:cNvSpPr>
              <a:spLocks/>
            </p:cNvSpPr>
            <p:nvPr/>
          </p:nvSpPr>
          <p:spPr>
            <a:xfrm>
              <a:off x="3553460" y="4501515"/>
              <a:ext cx="2045335" cy="1227455"/>
            </a:xfrm>
            <a:prstGeom prst="roundRect">
              <a:avLst>
                <a:gd name="adj" fmla="val 10000"/>
              </a:avLst>
            </a:prstGeom>
            <a:blipFill rotWithShape="0">
              <a:blip r:embed="rId5">
                <a:alphaModFix amt="70000"/>
                <a:extLst>
                  <a:ext uri="{28A0092B-C50C-407E-A947-70E740481C1C}">
                    <a14:useLocalDpi xmlns:a14="http://schemas.microsoft.com/office/drawing/2010/main" xmlns:p14="http://schemas.microsoft.com/office/powerpoint/2010/main" xmlns="" val="0"/>
                  </a:ext>
                </a:extLst>
              </a:blip>
              <a:srcRect/>
              <a:tile tx="0" ty="0" sx="100000" sy="100000" flip="none" algn="tl"/>
            </a:blipFill>
            <a:ln w="19050" cap="flat" cmpd="sng">
              <a:solidFill>
                <a:schemeClr val="bg1">
                  <a:alpha val="89803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upright="1">
              <a:noAutofit/>
            </a:bodyPr>
            <a:lstStyle/>
            <a:p>
              <a:pPr marL="0" indent="0" algn="ctr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FontTx/>
                <a:buNone/>
              </a:pPr>
              <a:r>
                <a:rPr lang="en-US" altLang="ko-KR" sz="3000" b="0" cap="none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SQL</a:t>
              </a:r>
              <a:endParaRPr lang="ko-KR" altLang="en-US" sz="3000" b="0" cap="none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620395"/>
            <a:ext cx="694817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- 메인</a:t>
            </a:r>
            <a:endParaRPr lang="ko-KR" altLang="en-US" sz="40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187450" y="1700530"/>
            <a:ext cx="6470015" cy="45040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6400" y="3789045"/>
            <a:ext cx="2952115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en-US" altLang="ko-KR" sz="2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Com.fed.view.FedMain.java</a:t>
            </a:r>
            <a:r>
              <a:rPr lang="ko-KR" altLang="en-US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83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620395"/>
            <a:ext cx="650240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- 메인</a:t>
            </a:r>
            <a:endParaRPr lang="ko-KR" altLang="en-US" sz="4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187450" y="1700530"/>
            <a:ext cx="6470015" cy="450405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5232400" y="2564765"/>
            <a:ext cx="648335" cy="360045"/>
          </a:xfrm>
          <a:prstGeom prst="borderCallout1">
            <a:avLst>
              <a:gd name="adj1" fmla="val 18750"/>
              <a:gd name="adj2" fmla="val -8333"/>
              <a:gd name="adj3" fmla="val 265842"/>
              <a:gd name="adj4" fmla="val -9423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0065" y="3717290"/>
            <a:ext cx="288036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시작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AcceptTermsForm.java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514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620395"/>
            <a:ext cx="837946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약관 동의</a:t>
            </a:r>
            <a:endParaRPr lang="ko-KR" altLang="en-US" sz="3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5232400" y="2564765"/>
            <a:ext cx="648335" cy="360045"/>
          </a:xfrm>
          <a:prstGeom prst="borderCallout1">
            <a:avLst>
              <a:gd name="adj1" fmla="val 18750"/>
              <a:gd name="adj2" fmla="val -8333"/>
              <a:gd name="adj3" fmla="val 265842"/>
              <a:gd name="adj4" fmla="val -9423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0065" y="3717290"/>
            <a:ext cx="288036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endParaRPr lang="en-US" altLang="ko-KR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AcceptTermsForm.java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29690" y="1605280"/>
            <a:ext cx="6485255" cy="4869815"/>
          </a:xfrm>
          <a:prstGeom prst="rect">
            <a:avLst/>
          </a:prstGeom>
        </p:spPr>
      </p:pic>
      <p:sp>
        <p:nvSpPr>
          <p:cNvPr id="4" name="설명선 1 3"/>
          <p:cNvSpPr/>
          <p:nvPr/>
        </p:nvSpPr>
        <p:spPr>
          <a:xfrm>
            <a:off x="5957570" y="2129790"/>
            <a:ext cx="288290" cy="288290"/>
          </a:xfrm>
          <a:prstGeom prst="borderCallout1">
            <a:avLst>
              <a:gd name="adj1" fmla="val 105604"/>
              <a:gd name="adj2" fmla="val 96490"/>
              <a:gd name="adj3" fmla="val 388035"/>
              <a:gd name="adj4" fmla="val 2581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6505" y="3296285"/>
            <a:ext cx="167513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동의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이용약관 과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 이용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체크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3485" y="1605280"/>
            <a:ext cx="208851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전 약관 동의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설명선 1 13"/>
          <p:cNvSpPr/>
          <p:nvPr/>
        </p:nvSpPr>
        <p:spPr>
          <a:xfrm>
            <a:off x="5969000" y="3896360"/>
            <a:ext cx="288290" cy="288290"/>
          </a:xfrm>
          <a:prstGeom prst="borderCallout1">
            <a:avLst>
              <a:gd name="adj1" fmla="val 105604"/>
              <a:gd name="adj2" fmla="val 96490"/>
              <a:gd name="adj3" fmla="val 414990"/>
              <a:gd name="adj4" fmla="val 19826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5969000" y="5733415"/>
            <a:ext cx="288290" cy="288290"/>
          </a:xfrm>
          <a:prstGeom prst="borderCallout1">
            <a:avLst>
              <a:gd name="adj1" fmla="val -17189"/>
              <a:gd name="adj2" fmla="val 87505"/>
              <a:gd name="adj3" fmla="val -225930"/>
              <a:gd name="adj4" fmla="val 20126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1125" y="5274945"/>
            <a:ext cx="167513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FED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약관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 이용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개별적 체크 가능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464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620395"/>
            <a:ext cx="7531100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</a:t>
            </a:r>
            <a:r>
              <a:rPr lang="en-US" altLang="ko-KR" sz="3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프로젝트</a:t>
            </a:r>
            <a:r>
              <a:rPr lang="en-US" altLang="ko-KR" sz="40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구현 – 약관 동의</a:t>
            </a:r>
            <a:endParaRPr lang="ko-KR" altLang="en-US" sz="40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5232400" y="2564765"/>
            <a:ext cx="648335" cy="360045"/>
          </a:xfrm>
          <a:prstGeom prst="borderCallout1">
            <a:avLst>
              <a:gd name="adj1" fmla="val 18750"/>
              <a:gd name="adj2" fmla="val -8333"/>
              <a:gd name="adj3" fmla="val 265842"/>
              <a:gd name="adj4" fmla="val -9423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0065" y="3717290"/>
            <a:ext cx="288036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ActionPerformed</a:t>
            </a:r>
            <a:endParaRPr lang="en-US" altLang="ko-KR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AcceptTermsForm.java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29690" y="1605280"/>
            <a:ext cx="6485255" cy="48698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6505" y="3573145"/>
            <a:ext cx="167513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해야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 가능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3485" y="1605280"/>
            <a:ext cx="208851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전 약관 동의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211705" y="3208655"/>
            <a:ext cx="3360420" cy="115824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40425" y="2132965"/>
            <a:ext cx="288290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91860" y="3798570"/>
            <a:ext cx="288290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91860" y="5733415"/>
            <a:ext cx="288290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067560" y="3064510"/>
            <a:ext cx="3656965" cy="1372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227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25880" y="1557020"/>
            <a:ext cx="6492875" cy="48621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940425" y="2132965"/>
            <a:ext cx="288290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40425" y="3860800"/>
            <a:ext cx="288290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0425" y="5733415"/>
            <a:ext cx="288290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3131820" y="5877560"/>
            <a:ext cx="791845" cy="288290"/>
          </a:xfrm>
          <a:prstGeom prst="borderCallout1">
            <a:avLst>
              <a:gd name="adj1" fmla="val 780"/>
              <a:gd name="adj2" fmla="val 380"/>
              <a:gd name="adj3" fmla="val -258252"/>
              <a:gd name="adj4" fmla="val 8048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765" y="4437380"/>
            <a:ext cx="2448560" cy="156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약관 동의 </a:t>
            </a:r>
            <a:r>
              <a:rPr lang="en-US" altLang="ko-KR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2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MemberJoinForm.java</a:t>
            </a:r>
            <a:endParaRPr lang="ko-KR" altLang="en-US" sz="2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690880" y="620395"/>
            <a:ext cx="7531100" cy="7073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</a:t>
            </a: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프로젝트</a:t>
            </a:r>
            <a:r>
              <a:rPr lang="en-US" altLang="ko-KR" sz="40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구현 – 약관 동의</a:t>
            </a:r>
            <a:endParaRPr lang="ko-KR" altLang="en-US" sz="40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263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599440"/>
            <a:ext cx="7136765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1. 프로젝트 목적과 방향 </a:t>
            </a:r>
            <a:endParaRPr lang="ko-KR" altLang="en-US" sz="4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1600200"/>
            <a:ext cx="8230870" cy="452755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2. 사용자에게 맞는 정보를 제공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  다이어트와 건강관리에 도움이 되는 식단과 운동에 대한 정보를 제공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  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3. 사용자 개개인에 맞는 스케줄 작성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  사용자마다 운동에 투자할 수 잇는 시간이 다르고, 섭취 가능한 식단도모두 다르기 때문에, 사용자 스스로 가능한 시간에 자신에게 맞는 운동을 선택하고, 식단을 선택해서 스케줄을 작성 할 수 있다. 하지만 이것 또한 어려운 사용자에겐 전문가 (관리자) 추천 식단과 운동 계획표를 제공하고, 사용자가 선택 할 수 있도록 한다.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967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620395"/>
            <a:ext cx="604774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- 회원가입</a:t>
            </a:r>
            <a:endParaRPr lang="ko-KR" altLang="en-US" sz="3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63980" y="1540510"/>
            <a:ext cx="6416675" cy="448119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339975" y="1988820"/>
            <a:ext cx="1584325" cy="415925"/>
          </a:xfrm>
          <a:prstGeom prst="borderCallout1">
            <a:avLst>
              <a:gd name="adj1" fmla="val 105604"/>
              <a:gd name="adj2" fmla="val 96490"/>
              <a:gd name="adj3" fmla="val 730619"/>
              <a:gd name="adj4" fmla="val 1806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설명선 1 8"/>
          <p:cNvSpPr/>
          <p:nvPr/>
        </p:nvSpPr>
        <p:spPr>
          <a:xfrm>
            <a:off x="4218305" y="1988820"/>
            <a:ext cx="713740" cy="360045"/>
          </a:xfrm>
          <a:prstGeom prst="borderCallout1">
            <a:avLst>
              <a:gd name="adj1" fmla="val 105604"/>
              <a:gd name="adj2" fmla="val 96490"/>
              <a:gd name="adj3" fmla="val 332232"/>
              <a:gd name="adj4" fmla="val 18441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2090" y="4077335"/>
            <a:ext cx="2016125" cy="236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직접 입력 불가능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 과정에서 사용한 아이디가 아닌 다른 아이디로 수정 후 회원 가입을 하려 할 경우에 대비한 방법 중 하나로 선택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90" y="3284855"/>
            <a:ext cx="201612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중복 확인 과정으로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입력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382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63980" y="1540510"/>
            <a:ext cx="6416675" cy="44811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491865" y="3213100"/>
            <a:ext cx="3185160" cy="967740"/>
          </a:xfrm>
          <a:prstGeom prst="rect">
            <a:avLst/>
          </a:prstGeom>
        </p:spPr>
      </p:pic>
      <p:sp>
        <p:nvSpPr>
          <p:cNvPr id="13" name="설명선 1 12"/>
          <p:cNvSpPr/>
          <p:nvPr/>
        </p:nvSpPr>
        <p:spPr>
          <a:xfrm>
            <a:off x="3420110" y="3140710"/>
            <a:ext cx="3305810" cy="1080135"/>
          </a:xfrm>
          <a:prstGeom prst="borderCallout1">
            <a:avLst>
              <a:gd name="adj1" fmla="val 105604"/>
              <a:gd name="adj2" fmla="val 96490"/>
              <a:gd name="adj3" fmla="val 135763"/>
              <a:gd name="adj4" fmla="val 962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734050" y="4660265"/>
            <a:ext cx="2042160" cy="11582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627630" y="4725035"/>
            <a:ext cx="2766060" cy="11582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483485" y="4659630"/>
            <a:ext cx="3024505" cy="1372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52135" y="4552950"/>
            <a:ext cx="223202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98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33500" y="1517650"/>
            <a:ext cx="6477635" cy="4504055"/>
          </a:xfrm>
          <a:prstGeom prst="rect">
            <a:avLst/>
          </a:prstGeom>
        </p:spPr>
      </p:pic>
      <p:sp>
        <p:nvSpPr>
          <p:cNvPr id="13" name="설명선 1 12"/>
          <p:cNvSpPr/>
          <p:nvPr/>
        </p:nvSpPr>
        <p:spPr>
          <a:xfrm>
            <a:off x="2339975" y="1976120"/>
            <a:ext cx="1551940" cy="360045"/>
          </a:xfrm>
          <a:prstGeom prst="borderCallout1">
            <a:avLst>
              <a:gd name="adj1" fmla="val 105604"/>
              <a:gd name="adj2" fmla="val 96490"/>
              <a:gd name="adj3" fmla="val 332232"/>
              <a:gd name="adj4" fmla="val 18441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99640" y="3322955"/>
            <a:ext cx="2372360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3845" y="3322955"/>
            <a:ext cx="158432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아이디에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공백이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포함되면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안된다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39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29690" y="1525270"/>
            <a:ext cx="6485255" cy="4496435"/>
          </a:xfrm>
          <a:prstGeom prst="rect">
            <a:avLst/>
          </a:prstGeom>
        </p:spPr>
      </p:pic>
      <p:sp>
        <p:nvSpPr>
          <p:cNvPr id="13" name="설명선 1 12"/>
          <p:cNvSpPr/>
          <p:nvPr/>
        </p:nvSpPr>
        <p:spPr>
          <a:xfrm>
            <a:off x="2339975" y="1976120"/>
            <a:ext cx="1551940" cy="360045"/>
          </a:xfrm>
          <a:prstGeom prst="borderCallout1">
            <a:avLst>
              <a:gd name="adj1" fmla="val 105604"/>
              <a:gd name="adj2" fmla="val 96490"/>
              <a:gd name="adj3" fmla="val 332232"/>
              <a:gd name="adj4" fmla="val 18441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3845" y="3322955"/>
            <a:ext cx="158432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아이디에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특수문자가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포함되면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안된다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3395" y="3119120"/>
            <a:ext cx="280860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535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6360" y="1532890"/>
            <a:ext cx="6431915" cy="448881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339975" y="1976120"/>
            <a:ext cx="1551940" cy="360045"/>
          </a:xfrm>
          <a:prstGeom prst="borderCallout1">
            <a:avLst>
              <a:gd name="adj1" fmla="val 105604"/>
              <a:gd name="adj2" fmla="val 96490"/>
              <a:gd name="adj3" fmla="val 332232"/>
              <a:gd name="adj4" fmla="val 18441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3845" y="3322955"/>
            <a:ext cx="158432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아이디는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~ 12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 사이로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입력해야 한다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07540" y="3119120"/>
            <a:ext cx="252031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511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2550" y="1548130"/>
            <a:ext cx="6439535" cy="4473575"/>
          </a:xfrm>
          <a:prstGeom prst="rect">
            <a:avLst/>
          </a:prstGeom>
        </p:spPr>
      </p:pic>
      <p:sp>
        <p:nvSpPr>
          <p:cNvPr id="8" name="설명선 1 7"/>
          <p:cNvSpPr/>
          <p:nvPr/>
        </p:nvSpPr>
        <p:spPr>
          <a:xfrm>
            <a:off x="2339975" y="2277110"/>
            <a:ext cx="1649730" cy="778510"/>
          </a:xfrm>
          <a:prstGeom prst="borderCallout1">
            <a:avLst>
              <a:gd name="adj1" fmla="val 105604"/>
              <a:gd name="adj2" fmla="val 96490"/>
              <a:gd name="adj3" fmla="val 140469"/>
              <a:gd name="adj4" fmla="val 18597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915920" y="3950970"/>
            <a:ext cx="2720340" cy="115824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75585" y="3894455"/>
            <a:ext cx="302069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425" y="3054985"/>
            <a:ext cx="158432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비밀번호와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 확인 비밀번호는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일치해야 한다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047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6360" y="1532890"/>
            <a:ext cx="6431915" cy="44888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8" name="설명선 1 7"/>
          <p:cNvSpPr/>
          <p:nvPr/>
        </p:nvSpPr>
        <p:spPr>
          <a:xfrm>
            <a:off x="2339975" y="2277110"/>
            <a:ext cx="1649730" cy="778510"/>
          </a:xfrm>
          <a:prstGeom prst="borderCallout1">
            <a:avLst>
              <a:gd name="adj1" fmla="val 105604"/>
              <a:gd name="adj2" fmla="val 96490"/>
              <a:gd name="adj3" fmla="val 154879"/>
              <a:gd name="adj4" fmla="val 21055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23440" y="3111500"/>
            <a:ext cx="273621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425" y="3054985"/>
            <a:ext cx="158432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비밀번호는 반드시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4~12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자리로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입력해야 한다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2232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4930" y="1540510"/>
            <a:ext cx="6454775" cy="44811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339975" y="2934970"/>
            <a:ext cx="824865" cy="389255"/>
          </a:xfrm>
          <a:prstGeom prst="borderCallout1">
            <a:avLst>
              <a:gd name="adj1" fmla="val 12538"/>
              <a:gd name="adj2" fmla="val 105273"/>
              <a:gd name="adj3" fmla="val 75772"/>
              <a:gd name="adj4" fmla="val 3949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84300" y="3429000"/>
            <a:ext cx="3907790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425" y="3054985"/>
            <a:ext cx="158432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이름은 대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소문자와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한글로만 입력이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가능하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470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1120" y="1517650"/>
            <a:ext cx="6462395" cy="450405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267585" y="3323590"/>
            <a:ext cx="824865" cy="389255"/>
          </a:xfrm>
          <a:prstGeom prst="borderCallout1">
            <a:avLst>
              <a:gd name="adj1" fmla="val 12538"/>
              <a:gd name="adj2" fmla="val 105273"/>
              <a:gd name="adj3" fmla="val 75772"/>
              <a:gd name="adj4" fmla="val 3949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1640" y="3712845"/>
            <a:ext cx="302450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3890" y="3336925"/>
            <a:ext cx="1584325" cy="3139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주민 등록 번호 대신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생년월일을 받는다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년도와 비교해서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미래의 년도를 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입력하지 못한다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493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4930" y="1510030"/>
            <a:ext cx="6454775" cy="45116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267585" y="3323590"/>
            <a:ext cx="824865" cy="389255"/>
          </a:xfrm>
          <a:prstGeom prst="borderCallout1">
            <a:avLst>
              <a:gd name="adj1" fmla="val 12538"/>
              <a:gd name="adj2" fmla="val 105273"/>
              <a:gd name="adj3" fmla="val 75772"/>
              <a:gd name="adj4" fmla="val 3949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1640" y="3712845"/>
            <a:ext cx="324040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3890" y="3336925"/>
            <a:ext cx="158432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1900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이전의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과거에서 온 사람은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가입이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안된다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543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/>
          </p:cNvSpPr>
          <p:nvPr/>
        </p:nvSpPr>
        <p:spPr>
          <a:xfrm>
            <a:off x="690880" y="599440"/>
            <a:ext cx="7651115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1. 프로젝트 목적과 방향 </a:t>
            </a:r>
            <a:endParaRPr lang="ko-KR" altLang="en-US" sz="4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1600200"/>
            <a:ext cx="8230870" cy="452755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4. 시장 세분화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457200" indent="-4572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개인 블로그, Youtube 등 ..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5. 시장에 대한 이해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457200" indent="-4572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정보는 넘쳐나지만 다이어트와 건강관리를 시작 하려는 초보자들에겐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필요 이상의 정보가 넘쳐난다. 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- 매년, 매달, 매일 운동을 시작할 계획만 가지고 어디서부터 시작해야 할지 모르는 초보자들에게 맞출 수 있는 프로젝트의 필요성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488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8740" y="1532890"/>
            <a:ext cx="6447155" cy="4488815"/>
          </a:xfrm>
          <a:prstGeom prst="rect">
            <a:avLst/>
          </a:prstGeom>
        </p:spPr>
      </p:pic>
      <p:sp>
        <p:nvSpPr>
          <p:cNvPr id="10" name="설명선 1 9"/>
          <p:cNvSpPr/>
          <p:nvPr/>
        </p:nvSpPr>
        <p:spPr>
          <a:xfrm>
            <a:off x="2267585" y="3323590"/>
            <a:ext cx="824865" cy="389255"/>
          </a:xfrm>
          <a:prstGeom prst="borderCallout1">
            <a:avLst>
              <a:gd name="adj1" fmla="val 12538"/>
              <a:gd name="adj2" fmla="val 105273"/>
              <a:gd name="adj3" fmla="val 75772"/>
              <a:gd name="adj4" fmla="val 3949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51685" y="3712845"/>
            <a:ext cx="2448560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3890" y="3336925"/>
            <a:ext cx="158432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년도엔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정수만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가능하다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1961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2550" y="1532890"/>
            <a:ext cx="6439535" cy="448881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3563620" y="3315970"/>
            <a:ext cx="536575" cy="389255"/>
          </a:xfrm>
          <a:prstGeom prst="borderCallout1">
            <a:avLst>
              <a:gd name="adj1" fmla="val 12538"/>
              <a:gd name="adj2" fmla="val 105273"/>
              <a:gd name="adj3" fmla="val 71119"/>
              <a:gd name="adj4" fmla="val 33762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7540" y="3704590"/>
            <a:ext cx="273621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3890" y="3336925"/>
            <a:ext cx="158432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달마다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마지막 날을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초과한 일을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할 수 없다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851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8740" y="1525270"/>
            <a:ext cx="6447155" cy="449643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3031490" y="3333750"/>
            <a:ext cx="1180465" cy="389255"/>
          </a:xfrm>
          <a:prstGeom prst="borderCallout1">
            <a:avLst>
              <a:gd name="adj1" fmla="val 12538"/>
              <a:gd name="adj2" fmla="val 105273"/>
              <a:gd name="adj3" fmla="val 73445"/>
              <a:gd name="adj4" fmla="val 2078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785" y="3712845"/>
            <a:ext cx="280860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3890" y="3336925"/>
            <a:ext cx="1584325" cy="203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윤년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윤달 계산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년은 윤년이 아니기 때문에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일은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입력받지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못한다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235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8740" y="1525270"/>
            <a:ext cx="6447155" cy="449643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267585" y="3323590"/>
            <a:ext cx="1944370" cy="389255"/>
          </a:xfrm>
          <a:prstGeom prst="borderCallout1">
            <a:avLst>
              <a:gd name="adj1" fmla="val 33478"/>
              <a:gd name="adj2" fmla="val 101056"/>
              <a:gd name="adj3" fmla="val 99039"/>
              <a:gd name="adj4" fmla="val 16726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79930" y="4378325"/>
            <a:ext cx="230441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3890" y="3336925"/>
            <a:ext cx="158432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2012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년은 윤년이고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가입이 가능하다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381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33500" y="1525270"/>
            <a:ext cx="6477635" cy="449643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267585" y="3323590"/>
            <a:ext cx="824865" cy="389255"/>
          </a:xfrm>
          <a:prstGeom prst="borderCallout1">
            <a:avLst>
              <a:gd name="adj1" fmla="val 12538"/>
              <a:gd name="adj2" fmla="val 105273"/>
              <a:gd name="adj3" fmla="val -103381"/>
              <a:gd name="adj4" fmla="val 34447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56360" y="3712845"/>
            <a:ext cx="5375910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3980" y="2708910"/>
            <a:ext cx="249428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년도에 태어났으면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현재는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이후인 월에 가입하지 못한다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685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1120" y="1525270"/>
            <a:ext cx="6462395" cy="449643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411730" y="3323590"/>
            <a:ext cx="1728470" cy="389255"/>
          </a:xfrm>
          <a:prstGeom prst="borderCallout1">
            <a:avLst>
              <a:gd name="adj1" fmla="val 12538"/>
              <a:gd name="adj2" fmla="val 105273"/>
              <a:gd name="adj3" fmla="val -68481"/>
              <a:gd name="adj4" fmla="val 17599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41120" y="3712845"/>
            <a:ext cx="5463540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7990" y="2789555"/>
            <a:ext cx="226822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날짜는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일이므로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2017.10.20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일에 태어날 순 없다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99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6360" y="1532890"/>
            <a:ext cx="6431915" cy="4488815"/>
          </a:xfrm>
          <a:prstGeom prst="rect">
            <a:avLst/>
          </a:prstGeom>
        </p:spPr>
      </p:pic>
      <p:sp>
        <p:nvSpPr>
          <p:cNvPr id="8" name="설명선 1 7"/>
          <p:cNvSpPr/>
          <p:nvPr/>
        </p:nvSpPr>
        <p:spPr>
          <a:xfrm>
            <a:off x="3622040" y="3333750"/>
            <a:ext cx="589915" cy="389255"/>
          </a:xfrm>
          <a:prstGeom prst="borderCallout1">
            <a:avLst>
              <a:gd name="adj1" fmla="val 12538"/>
              <a:gd name="adj2" fmla="val 105273"/>
              <a:gd name="adj3" fmla="val 61811"/>
              <a:gd name="adj4" fmla="val 3305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785" y="3712845"/>
            <a:ext cx="280860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3890" y="3336925"/>
            <a:ext cx="158432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날짜에는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정수만을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해야 한다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522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8740" y="1532890"/>
            <a:ext cx="6447155" cy="4488815"/>
          </a:xfrm>
          <a:prstGeom prst="rect">
            <a:avLst/>
          </a:prstGeom>
        </p:spPr>
      </p:pic>
      <p:sp>
        <p:nvSpPr>
          <p:cNvPr id="11" name="설명선 1 10"/>
          <p:cNvSpPr/>
          <p:nvPr/>
        </p:nvSpPr>
        <p:spPr>
          <a:xfrm>
            <a:off x="1979930" y="4065905"/>
            <a:ext cx="1116330" cy="389255"/>
          </a:xfrm>
          <a:prstGeom prst="borderCallout1">
            <a:avLst>
              <a:gd name="adj1" fmla="val 12538"/>
              <a:gd name="adj2" fmla="val 105273"/>
              <a:gd name="adj3" fmla="val 47851"/>
              <a:gd name="adj4" fmla="val 29809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35785" y="4509135"/>
            <a:ext cx="252031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92775" y="3808095"/>
            <a:ext cx="1584325" cy="2862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입력시엔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형식을 따라야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가입이 가능하다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 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boolean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mailCheck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 email)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961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60170" y="1525270"/>
            <a:ext cx="6424295" cy="449643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3797935" y="4065905"/>
            <a:ext cx="1116330" cy="389255"/>
          </a:xfrm>
          <a:prstGeom prst="borderCallout1">
            <a:avLst>
              <a:gd name="adj1" fmla="val 38132"/>
              <a:gd name="adj2" fmla="val 102028"/>
              <a:gd name="adj3" fmla="val 101364"/>
              <a:gd name="adj4" fmla="val 15695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5785" y="4509135"/>
            <a:ext cx="2520315" cy="1330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2775" y="3808095"/>
            <a:ext cx="1584325" cy="2862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입력시엔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형식을 따라야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가입이 가능하다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 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boolean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mailCheck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(String email)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81990" y="800735"/>
            <a:ext cx="6922770" cy="52260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- 회원가입 유효성 검사</a:t>
            </a:r>
            <a:endParaRPr lang="ko-KR" altLang="en-US" sz="28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250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880" y="62039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로그인</a:t>
            </a:r>
            <a:endParaRPr lang="ko-KR" altLang="en-US" sz="3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4930" y="1540510"/>
            <a:ext cx="6454775" cy="44811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92090" y="1772920"/>
            <a:ext cx="2473960" cy="1151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63620" y="1844675"/>
            <a:ext cx="15843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로그인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90" y="3457575"/>
            <a:ext cx="158432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CardLayout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로그인 창 패널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773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80" y="620395"/>
            <a:ext cx="5105400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260" y="1844675"/>
            <a:ext cx="5257165" cy="48882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514350" indent="-5143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2"/>
              </a:buBlip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OS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Windows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LANGUAGE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Java ( JDK  1.8.0_144 )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2"/>
              </a:buBlip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DATABASE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Oracle 11G 11.2.0 64bit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2"/>
              </a:buBlip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Tools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Eclipse Java EE. Oxyzen 4.7.1 a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2"/>
              </a:buBlip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Toad for oracle 12.8 64bit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2"/>
              </a:buBlip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eXERD (E-R modeling tool) 2.3.7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514350" indent="-5143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Blip>
                <a:blip r:embed="rId2"/>
              </a:buBlip>
            </a:pPr>
            <a:r>
              <a:rPr lang="en-US" altLang="ko-KR" sz="2400" b="0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NetBeansID 8.1 64bit</a:t>
            </a: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673735" y="783590"/>
            <a:ext cx="640207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로그인 (일반회원)</a:t>
            </a:r>
            <a:endParaRPr lang="ko-KR" altLang="en-US" sz="28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4930" y="1517650"/>
            <a:ext cx="6454775" cy="450405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5436235" y="1844675"/>
            <a:ext cx="2286000" cy="1008380"/>
          </a:xfrm>
          <a:prstGeom prst="borderCallout1">
            <a:avLst>
              <a:gd name="adj1" fmla="val 103242"/>
              <a:gd name="adj2" fmla="val 45478"/>
              <a:gd name="adj3" fmla="val 150639"/>
              <a:gd name="adj4" fmla="val 432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2775" y="3808095"/>
            <a:ext cx="158432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CardLayout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패널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570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673735" y="72326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로그인 (관리자)</a:t>
            </a:r>
            <a:endParaRPr lang="ko-KR" altLang="en-US" sz="32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2550" y="1510030"/>
            <a:ext cx="6439535" cy="45116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5436235" y="1844675"/>
            <a:ext cx="2286000" cy="1008380"/>
          </a:xfrm>
          <a:prstGeom prst="borderCallout1">
            <a:avLst>
              <a:gd name="adj1" fmla="val 103242"/>
              <a:gd name="adj2" fmla="val 45478"/>
              <a:gd name="adj3" fmla="val 150639"/>
              <a:gd name="adj4" fmla="val 432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2775" y="3808095"/>
            <a:ext cx="158432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로그인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패널 전환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966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690880" y="65468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아이디 찾기</a:t>
            </a:r>
            <a:endParaRPr lang="ko-KR" altLang="en-US" sz="3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4930" y="1540510"/>
            <a:ext cx="6454775" cy="4481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92775" y="3357245"/>
            <a:ext cx="158432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SearchIdForm.java</a:t>
            </a:r>
          </a:p>
        </p:txBody>
      </p:sp>
      <p:sp>
        <p:nvSpPr>
          <p:cNvPr id="9" name="설명선 1 8"/>
          <p:cNvSpPr/>
          <p:nvPr/>
        </p:nvSpPr>
        <p:spPr>
          <a:xfrm>
            <a:off x="6025515" y="2420620"/>
            <a:ext cx="850900" cy="360045"/>
          </a:xfrm>
          <a:prstGeom prst="borderCallout1">
            <a:avLst>
              <a:gd name="adj1" fmla="val 103242"/>
              <a:gd name="adj2" fmla="val 45478"/>
              <a:gd name="adj3" fmla="val 231105"/>
              <a:gd name="adj4" fmla="val 368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468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1120" y="1510030"/>
            <a:ext cx="6462395" cy="4511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9880" y="4036695"/>
            <a:ext cx="15843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메인으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설명선 1 7"/>
          <p:cNvSpPr/>
          <p:nvPr/>
        </p:nvSpPr>
        <p:spPr>
          <a:xfrm>
            <a:off x="2051685" y="3429000"/>
            <a:ext cx="706755" cy="288290"/>
          </a:xfrm>
          <a:prstGeom prst="borderCallout1">
            <a:avLst>
              <a:gd name="adj1" fmla="val 103242"/>
              <a:gd name="adj2" fmla="val 45478"/>
              <a:gd name="adj3" fmla="val 180813"/>
              <a:gd name="adj4" fmla="val -195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302125" y="1526540"/>
            <a:ext cx="2042160" cy="1158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296410" y="2668270"/>
            <a:ext cx="2042160" cy="11582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296410" y="3868420"/>
            <a:ext cx="2042160" cy="1158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66260" y="5157470"/>
            <a:ext cx="19729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유효성 체크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2758440" y="3437255"/>
            <a:ext cx="805815" cy="288290"/>
          </a:xfrm>
          <a:prstGeom prst="borderCallout1">
            <a:avLst>
              <a:gd name="adj1" fmla="val 103242"/>
              <a:gd name="adj2" fmla="val 45478"/>
              <a:gd name="adj3" fmla="val 306542"/>
              <a:gd name="adj4" fmla="val 4902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7585" y="4447540"/>
            <a:ext cx="173482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SearchPwForm.java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690880" y="65468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아이디 찾기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878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60170" y="1540510"/>
            <a:ext cx="6424295" cy="448119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1406525" y="3140710"/>
            <a:ext cx="1509395" cy="288290"/>
          </a:xfrm>
          <a:prstGeom prst="borderCallout1">
            <a:avLst>
              <a:gd name="adj1" fmla="val 103242"/>
              <a:gd name="adj2" fmla="val 45478"/>
              <a:gd name="adj3" fmla="val 374296"/>
              <a:gd name="adj4" fmla="val 13062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2820" y="4364990"/>
            <a:ext cx="211836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회원이 존재 하지 않을  시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Label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SetText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65468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아이디 찾기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835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1120" y="1510030"/>
            <a:ext cx="6462395" cy="4511675"/>
          </a:xfrm>
          <a:prstGeom prst="rect">
            <a:avLst/>
          </a:prstGeom>
        </p:spPr>
      </p:pic>
      <p:sp>
        <p:nvSpPr>
          <p:cNvPr id="15" name="설명선 1 14"/>
          <p:cNvSpPr/>
          <p:nvPr/>
        </p:nvSpPr>
        <p:spPr>
          <a:xfrm>
            <a:off x="3140710" y="1988820"/>
            <a:ext cx="927100" cy="648335"/>
          </a:xfrm>
          <a:prstGeom prst="borderCallout1">
            <a:avLst>
              <a:gd name="adj1" fmla="val 103242"/>
              <a:gd name="adj2" fmla="val 45478"/>
              <a:gd name="adj3" fmla="val 162652"/>
              <a:gd name="adj4" fmla="val 1359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27855" y="2844800"/>
            <a:ext cx="30962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한 데이터에 알맞은 정보를 찾았을 경우 인증번호 전송</a:t>
            </a:r>
            <a:endParaRPr lang="en-US" altLang="ko-KR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구현방식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</a:p>
          <a:p>
            <a:r>
              <a:rPr lang="en-US" altLang="ko-KR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BufferedWriter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bw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BufferedWriter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FileWriter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(file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));</a:t>
            </a:r>
          </a:p>
          <a:p>
            <a:endParaRPr lang="en-US" altLang="ko-KR" sz="16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Com.fed.controller.VerifiNumberController.java </a:t>
            </a:r>
          </a:p>
          <a:p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정수로 이루어진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네자리를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Com.fed.verifinumber.VerifiNumber.txt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파일에 작성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후 </a:t>
            </a:r>
            <a:endParaRPr lang="en-US" altLang="ko-KR" sz="16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6380" y="4025265"/>
            <a:ext cx="211836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 번호 시스템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VirifiNumberForm.java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690880" y="65468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아이디 찾기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054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4930" y="1510030"/>
            <a:ext cx="6454775" cy="45116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1475740" y="1772920"/>
            <a:ext cx="1584325" cy="648335"/>
          </a:xfrm>
          <a:prstGeom prst="borderCallout1">
            <a:avLst>
              <a:gd name="adj1" fmla="val 103242"/>
              <a:gd name="adj2" fmla="val 45478"/>
              <a:gd name="adj3" fmla="val 317717"/>
              <a:gd name="adj4" fmla="val 12334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0980" y="3778250"/>
            <a:ext cx="6104890" cy="2862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한 데이터에 알맞은 정보를 찾았을 경우 인증번호 전송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구현방식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BufferedWriter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bw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new 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BufferedWriter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(new </a:t>
            </a:r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FileWriter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(file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));</a:t>
            </a:r>
          </a:p>
          <a:p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Com.fed.controller.VerifiNumberController.java 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정수로 이루어진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네자리를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Com.fed.verifinumber.VerifiNumber.txt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파일에 작성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 후 인증가능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65468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아이디 찾기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950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4930" y="1510030"/>
            <a:ext cx="6454775" cy="45116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1475740" y="1772920"/>
            <a:ext cx="1584325" cy="648335"/>
          </a:xfrm>
          <a:prstGeom prst="borderCallout1">
            <a:avLst>
              <a:gd name="adj1" fmla="val 103242"/>
              <a:gd name="adj2" fmla="val 45478"/>
              <a:gd name="adj3" fmla="val 231104"/>
              <a:gd name="adj4" fmla="val 18449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427855" y="2708910"/>
            <a:ext cx="1729740" cy="1158240"/>
          </a:xfrm>
          <a:prstGeom prst="rect">
            <a:avLst/>
          </a:prstGeom>
        </p:spPr>
      </p:pic>
      <p:sp>
        <p:nvSpPr>
          <p:cNvPr id="14" name="TextBox 13"/>
          <p:cNvSpPr txBox="1">
            <a:spLocks/>
          </p:cNvSpPr>
          <p:nvPr/>
        </p:nvSpPr>
        <p:spPr>
          <a:xfrm>
            <a:off x="690880" y="65468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아이디 찾기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843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4930" y="1510030"/>
            <a:ext cx="6454775" cy="45116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627630" y="1844675"/>
            <a:ext cx="360045" cy="288290"/>
          </a:xfrm>
          <a:prstGeom prst="borderCallout1">
            <a:avLst>
              <a:gd name="adj1" fmla="val 103242"/>
              <a:gd name="adj2" fmla="val 45478"/>
              <a:gd name="adj3" fmla="val 481165"/>
              <a:gd name="adj4" fmla="val 5432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145" y="2924810"/>
            <a:ext cx="2118360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카운트 다운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카운트 내에 인증을 성공하지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못할 시에 창이 닫힌다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65468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아이디 찾기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912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8740" y="1517650"/>
            <a:ext cx="6447155" cy="450405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1348740" y="1517650"/>
            <a:ext cx="2164715" cy="1263650"/>
          </a:xfrm>
          <a:prstGeom prst="borderCallout1">
            <a:avLst>
              <a:gd name="adj1" fmla="val 103242"/>
              <a:gd name="adj2" fmla="val 45478"/>
              <a:gd name="adj3" fmla="val 213069"/>
              <a:gd name="adj4" fmla="val 10259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2820" y="4345940"/>
            <a:ext cx="21183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 성공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65468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아이디 찾기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636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80" y="620395"/>
            <a:ext cx="6833235" cy="15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4600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밴치마킹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영양 정보와 식단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260" y="1844675"/>
            <a:ext cx="5256530" cy="892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ko-KR" sz="2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ko-KR" sz="2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67055" y="1518285"/>
            <a:ext cx="4580890" cy="500697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5220335" y="1498600"/>
            <a:ext cx="3385820" cy="41624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252942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2550" y="1532890"/>
            <a:ext cx="6439535" cy="448881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1406525" y="3140710"/>
            <a:ext cx="2229485" cy="288290"/>
          </a:xfrm>
          <a:prstGeom prst="borderCallout1">
            <a:avLst>
              <a:gd name="adj1" fmla="val 103242"/>
              <a:gd name="adj2" fmla="val 45478"/>
              <a:gd name="adj3" fmla="val 374296"/>
              <a:gd name="adj4" fmla="val 13062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2820" y="4364990"/>
            <a:ext cx="31286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성공 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Label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654685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아이디 찾기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43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90880" y="740410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비밀번호 찾기</a:t>
            </a:r>
            <a:endParaRPr lang="ko-KR" altLang="en-US" sz="32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2550" y="1532890"/>
            <a:ext cx="6439535" cy="448881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2700020" y="3429000"/>
            <a:ext cx="864235" cy="288290"/>
          </a:xfrm>
          <a:prstGeom prst="borderCallout1">
            <a:avLst>
              <a:gd name="adj1" fmla="val 103242"/>
              <a:gd name="adj2" fmla="val 45478"/>
              <a:gd name="adj3" fmla="val 358580"/>
              <a:gd name="adj4" fmla="val 2249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7900" y="4293235"/>
            <a:ext cx="187198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SearchPwForm.java</a:t>
            </a:r>
          </a:p>
        </p:txBody>
      </p:sp>
      <p:sp>
        <p:nvSpPr>
          <p:cNvPr id="8" name="설명선 1 7"/>
          <p:cNvSpPr/>
          <p:nvPr/>
        </p:nvSpPr>
        <p:spPr>
          <a:xfrm>
            <a:off x="6854825" y="2420620"/>
            <a:ext cx="864235" cy="288290"/>
          </a:xfrm>
          <a:prstGeom prst="borderCallout1">
            <a:avLst>
              <a:gd name="adj1" fmla="val 103242"/>
              <a:gd name="adj2" fmla="val 45478"/>
              <a:gd name="adj3" fmla="val 572318"/>
              <a:gd name="adj4" fmla="val -873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769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6360" y="1525270"/>
            <a:ext cx="6431915" cy="449643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1475740" y="1844675"/>
            <a:ext cx="2520315" cy="1296035"/>
          </a:xfrm>
          <a:prstGeom prst="borderCallout1">
            <a:avLst>
              <a:gd name="adj1" fmla="val 103242"/>
              <a:gd name="adj2" fmla="val 45478"/>
              <a:gd name="adj3" fmla="val 162304"/>
              <a:gd name="adj4" fmla="val 661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9745" y="4004945"/>
            <a:ext cx="3588385" cy="23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CardLayout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패널 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pSearchPw1</a:t>
            </a: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입력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아이디 가입 확인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 확인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비밀번호 설정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292090" y="2561590"/>
            <a:ext cx="2194560" cy="1158240"/>
          </a:xfrm>
          <a:prstGeom prst="rect">
            <a:avLst/>
          </a:prstGeom>
        </p:spPr>
      </p:pic>
      <p:sp>
        <p:nvSpPr>
          <p:cNvPr id="9" name="설명선 1 8"/>
          <p:cNvSpPr/>
          <p:nvPr/>
        </p:nvSpPr>
        <p:spPr>
          <a:xfrm>
            <a:off x="5220335" y="2493010"/>
            <a:ext cx="2376170" cy="1296035"/>
          </a:xfrm>
          <a:prstGeom prst="borderCallout1">
            <a:avLst>
              <a:gd name="adj1" fmla="val 103242"/>
              <a:gd name="adj2" fmla="val 45478"/>
              <a:gd name="adj3" fmla="val 126681"/>
              <a:gd name="adj4" fmla="val 512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3890" y="4149090"/>
            <a:ext cx="187198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입력한 아이디에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회원이 없다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638800" y="4795520"/>
            <a:ext cx="2042160" cy="1158240"/>
          </a:xfrm>
          <a:prstGeom prst="rect">
            <a:avLst/>
          </a:prstGeom>
        </p:spPr>
      </p:pic>
      <p:sp>
        <p:nvSpPr>
          <p:cNvPr id="14" name="TextBox 13"/>
          <p:cNvSpPr txBox="1">
            <a:spLocks/>
          </p:cNvSpPr>
          <p:nvPr/>
        </p:nvSpPr>
        <p:spPr>
          <a:xfrm>
            <a:off x="690880" y="740410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비밀번호 찾기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151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4930" y="1532890"/>
            <a:ext cx="6454775" cy="448881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1475740" y="1844675"/>
            <a:ext cx="2520315" cy="1296035"/>
          </a:xfrm>
          <a:prstGeom prst="borderCallout1">
            <a:avLst>
              <a:gd name="adj1" fmla="val 103242"/>
              <a:gd name="adj2" fmla="val 45478"/>
              <a:gd name="adj3" fmla="val 162304"/>
              <a:gd name="adj4" fmla="val 661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9745" y="4004945"/>
            <a:ext cx="3588385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CardLayout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패널 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pSearchPw2</a:t>
            </a:r>
          </a:p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787900" y="3068955"/>
            <a:ext cx="2042160" cy="1158240"/>
          </a:xfrm>
          <a:prstGeom prst="rect">
            <a:avLst/>
          </a:prstGeom>
        </p:spPr>
      </p:pic>
      <p:sp>
        <p:nvSpPr>
          <p:cNvPr id="9" name="설명선 1 8"/>
          <p:cNvSpPr/>
          <p:nvPr/>
        </p:nvSpPr>
        <p:spPr>
          <a:xfrm>
            <a:off x="4716145" y="3000375"/>
            <a:ext cx="2160270" cy="1296035"/>
          </a:xfrm>
          <a:prstGeom prst="borderCallout1">
            <a:avLst>
              <a:gd name="adj1" fmla="val 103242"/>
              <a:gd name="adj2" fmla="val 45478"/>
              <a:gd name="adj3" fmla="val 120394"/>
              <a:gd name="adj4" fmla="val 471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1045" y="4725035"/>
            <a:ext cx="25412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형식 유효화 체크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740410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비밀번호 찾기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857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6360" y="1517650"/>
            <a:ext cx="6431915" cy="450405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1335405" y="1515110"/>
            <a:ext cx="2012315" cy="1049655"/>
          </a:xfrm>
          <a:prstGeom prst="borderCallout1">
            <a:avLst>
              <a:gd name="adj1" fmla="val 103242"/>
              <a:gd name="adj2" fmla="val 45478"/>
              <a:gd name="adj3" fmla="val 162304"/>
              <a:gd name="adj4" fmla="val 661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9410" y="3675380"/>
            <a:ext cx="358838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역시 인증이 필요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인증번호 작업 안에서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생성자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오버로딩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740410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비밀번호 찾기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776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33500" y="1525270"/>
            <a:ext cx="6477635" cy="449643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1335405" y="1515110"/>
            <a:ext cx="2088515" cy="1193800"/>
          </a:xfrm>
          <a:prstGeom prst="borderCallout1">
            <a:avLst>
              <a:gd name="adj1" fmla="val 103242"/>
              <a:gd name="adj2" fmla="val 45478"/>
              <a:gd name="adj3" fmla="val 213127"/>
              <a:gd name="adj4" fmla="val 8434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9980" y="4137025"/>
            <a:ext cx="37236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 성공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740410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비밀번호 찾기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548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48740" y="1510030"/>
            <a:ext cx="6447155" cy="4511675"/>
          </a:xfrm>
          <a:prstGeom prst="rect">
            <a:avLst/>
          </a:prstGeom>
        </p:spPr>
      </p:pic>
      <p:sp>
        <p:nvSpPr>
          <p:cNvPr id="9" name="설명선 1 8"/>
          <p:cNvSpPr/>
          <p:nvPr/>
        </p:nvSpPr>
        <p:spPr>
          <a:xfrm>
            <a:off x="1335405" y="1844675"/>
            <a:ext cx="2804160" cy="1830705"/>
          </a:xfrm>
          <a:prstGeom prst="borderCallout1">
            <a:avLst>
              <a:gd name="adj1" fmla="val 103242"/>
              <a:gd name="adj2" fmla="val 45478"/>
              <a:gd name="adj3" fmla="val 128678"/>
              <a:gd name="adj4" fmla="val 6420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3395" y="4293235"/>
            <a:ext cx="2880360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재 설정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CardLayout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pSearchPw3</a:t>
            </a:r>
          </a:p>
          <a:p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264025" y="1546225"/>
            <a:ext cx="2407920" cy="11582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264025" y="2704465"/>
            <a:ext cx="2971800" cy="11582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467985" y="4725035"/>
            <a:ext cx="2194560" cy="1158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9925" y="4047490"/>
            <a:ext cx="191452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유효성 체크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90880" y="740410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비밀번호 찾기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615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56360" y="1525270"/>
            <a:ext cx="6431915" cy="449643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1335405" y="1844675"/>
            <a:ext cx="2804160" cy="1830705"/>
          </a:xfrm>
          <a:prstGeom prst="borderCallout1">
            <a:avLst>
              <a:gd name="adj1" fmla="val 103242"/>
              <a:gd name="adj2" fmla="val 45478"/>
              <a:gd name="adj3" fmla="val 130656"/>
              <a:gd name="adj4" fmla="val 312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3395" y="4293235"/>
            <a:ext cx="28803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성공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740410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비밀번호 찾기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408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90880" y="671830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회원 탈퇴 </a:t>
            </a:r>
            <a:endParaRPr lang="ko-KR" altLang="en-US" sz="3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90650" y="1551940"/>
            <a:ext cx="6363335" cy="4397375"/>
          </a:xfrm>
          <a:prstGeom prst="rect">
            <a:avLst/>
          </a:prstGeom>
        </p:spPr>
      </p:pic>
      <p:sp>
        <p:nvSpPr>
          <p:cNvPr id="9" name="설명선 1 8"/>
          <p:cNvSpPr/>
          <p:nvPr/>
        </p:nvSpPr>
        <p:spPr>
          <a:xfrm>
            <a:off x="1366520" y="1559560"/>
            <a:ext cx="2413635" cy="1941195"/>
          </a:xfrm>
          <a:prstGeom prst="borderCallout1">
            <a:avLst>
              <a:gd name="adj1" fmla="val 103242"/>
              <a:gd name="adj2" fmla="val 45478"/>
              <a:gd name="adj3" fmla="val 130656"/>
              <a:gd name="adj4" fmla="val 312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75740" y="4123055"/>
            <a:ext cx="28803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6588125" y="2396490"/>
            <a:ext cx="756920" cy="312420"/>
          </a:xfrm>
          <a:prstGeom prst="borderCallout1">
            <a:avLst>
              <a:gd name="adj1" fmla="val 17578"/>
              <a:gd name="adj2" fmla="val -1230"/>
              <a:gd name="adj3" fmla="val 17358"/>
              <a:gd name="adj4" fmla="val -19998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3800" y="2717800"/>
            <a:ext cx="28803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WithdrawalForm.java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627630" y="3429000"/>
            <a:ext cx="2042160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822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90880" y="671830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마이 페이지</a:t>
            </a:r>
            <a:endParaRPr lang="ko-KR" altLang="en-US" sz="36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9220" y="1536700"/>
            <a:ext cx="6386195" cy="441261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5507990" y="2348865"/>
            <a:ext cx="864235" cy="360045"/>
          </a:xfrm>
          <a:prstGeom prst="borderCallout1">
            <a:avLst>
              <a:gd name="adj1" fmla="val 103242"/>
              <a:gd name="adj2" fmla="val 45478"/>
              <a:gd name="adj3" fmla="val 130656"/>
              <a:gd name="adj4" fmla="val 3127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3710" y="1844675"/>
            <a:ext cx="115189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MyPage.java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75740" y="2778125"/>
            <a:ext cx="6192520" cy="309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854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15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4600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밴치마킹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맞춤형 관리 시스템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260" y="1844675"/>
            <a:ext cx="5256530" cy="892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ko-KR" sz="2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ko-KR" sz="2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37845" y="1484630"/>
            <a:ext cx="1729740" cy="5013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319655" y="1484630"/>
            <a:ext cx="1800225" cy="5013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4211955" y="1484630"/>
            <a:ext cx="1860550" cy="5013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6111240" y="1484630"/>
            <a:ext cx="2277745" cy="50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451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9220" y="1536700"/>
            <a:ext cx="6386195" cy="441261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3347720" y="2997200"/>
            <a:ext cx="1151890" cy="360045"/>
          </a:xfrm>
          <a:prstGeom prst="borderCallout1">
            <a:avLst>
              <a:gd name="adj1" fmla="val 215"/>
              <a:gd name="adj2" fmla="val 45478"/>
              <a:gd name="adj3" fmla="val -49041"/>
              <a:gd name="adj4" fmla="val 350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7585" y="2420620"/>
            <a:ext cx="252031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SearchZipcodeForm.java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669790" y="1691640"/>
            <a:ext cx="3719195" cy="33299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72000" y="1536700"/>
            <a:ext cx="4034155" cy="3548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671830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마이 페이지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989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9220" y="1536700"/>
            <a:ext cx="6386195" cy="441261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2051685" y="3508375"/>
            <a:ext cx="2664460" cy="234950"/>
          </a:xfrm>
          <a:prstGeom prst="borderCallout1">
            <a:avLst>
              <a:gd name="adj1" fmla="val 242865"/>
              <a:gd name="adj2" fmla="val 46126"/>
              <a:gd name="adj3" fmla="val 578848"/>
              <a:gd name="adj4" fmla="val 241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3395" y="4869180"/>
            <a:ext cx="19443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주소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수정 가능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12975" y="3743325"/>
            <a:ext cx="1062990" cy="334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설명선 1 9"/>
          <p:cNvSpPr/>
          <p:nvPr/>
        </p:nvSpPr>
        <p:spPr>
          <a:xfrm>
            <a:off x="3420745" y="3792855"/>
            <a:ext cx="1007110" cy="284480"/>
          </a:xfrm>
          <a:prstGeom prst="borderCallout1">
            <a:avLst>
              <a:gd name="adj1" fmla="val 100293"/>
              <a:gd name="adj2" fmla="val 72681"/>
              <a:gd name="adj3" fmla="val 387741"/>
              <a:gd name="adj4" fmla="val 935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4300" y="4940935"/>
            <a:ext cx="115189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690880" y="671830"/>
            <a:ext cx="64020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마이 페이지</a:t>
            </a:r>
            <a:endParaRPr lang="ko-KR" altLang="en-US" sz="36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404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90880" y="72326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Admin 관리자 </a:t>
            </a:r>
            <a:endParaRPr lang="ko-KR" altLang="en-US" sz="32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5410" y="1529080"/>
            <a:ext cx="6393815" cy="442023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5507990" y="1772920"/>
            <a:ext cx="2088515" cy="935990"/>
          </a:xfrm>
          <a:prstGeom prst="borderCallout1">
            <a:avLst>
              <a:gd name="adj1" fmla="val 100293"/>
              <a:gd name="adj2" fmla="val 72681"/>
              <a:gd name="adj3" fmla="val 118656"/>
              <a:gd name="adj4" fmla="val 5470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3800" y="2715260"/>
            <a:ext cx="309626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로그인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memVO.getMem_admin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== 0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435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90880" y="706120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관리자 페이지 </a:t>
            </a:r>
            <a:endParaRPr lang="ko-KR" altLang="en-US" sz="32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5410" y="1551940"/>
            <a:ext cx="6393815" cy="439737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5868035" y="2420620"/>
            <a:ext cx="935990" cy="288290"/>
          </a:xfrm>
          <a:prstGeom prst="borderCallout1">
            <a:avLst>
              <a:gd name="adj1" fmla="val -4530"/>
              <a:gd name="adj2" fmla="val 2645"/>
              <a:gd name="adj3" fmla="val 40787"/>
              <a:gd name="adj4" fmla="val -3191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855" y="2524125"/>
            <a:ext cx="16560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AdminForm.java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83485" y="2997200"/>
            <a:ext cx="5184775" cy="2952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5830" y="2530475"/>
            <a:ext cx="19443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페이지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75410" y="2997200"/>
            <a:ext cx="956310" cy="2952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637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9220" y="1551940"/>
            <a:ext cx="6386195" cy="43973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90880" y="706120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관리자 회원관리 </a:t>
            </a:r>
            <a:endParaRPr lang="ko-KR" altLang="en-US" sz="32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설명선 1 5"/>
          <p:cNvSpPr/>
          <p:nvPr/>
        </p:nvSpPr>
        <p:spPr>
          <a:xfrm>
            <a:off x="1381760" y="3068955"/>
            <a:ext cx="814070" cy="288290"/>
          </a:xfrm>
          <a:prstGeom prst="borderCallout1">
            <a:avLst>
              <a:gd name="adj1" fmla="val 103288"/>
              <a:gd name="adj2" fmla="val 102232"/>
              <a:gd name="adj3" fmla="val 133630"/>
              <a:gd name="adj4" fmla="val 13017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55875" y="2978150"/>
            <a:ext cx="4896485" cy="289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614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90880" y="791845"/>
            <a:ext cx="65709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관리자 회원 검색 </a:t>
            </a:r>
            <a:endParaRPr lang="ko-KR" altLang="en-US" sz="32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83030" y="1551940"/>
            <a:ext cx="6378575" cy="4397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700020" y="1772920"/>
            <a:ext cx="2194560" cy="11582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55875" y="3284855"/>
            <a:ext cx="4896485" cy="720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88895" y="1631950"/>
            <a:ext cx="2414905" cy="1365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183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90880" y="620395"/>
            <a:ext cx="640207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관리자 회원 탈퇴 </a:t>
            </a:r>
            <a:endParaRPr lang="ko-KR" altLang="en-US" sz="28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5410" y="1551940"/>
            <a:ext cx="6393815" cy="4397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847465" y="1303655"/>
            <a:ext cx="2217420" cy="11582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49040" y="1200150"/>
            <a:ext cx="2414905" cy="1261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15920" y="2564765"/>
            <a:ext cx="2414905" cy="1262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61305" y="2997200"/>
            <a:ext cx="2162810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55875" y="4940935"/>
            <a:ext cx="4752340" cy="144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645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690880" y="757555"/>
            <a:ext cx="640207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관리자 회원 탈퇴 </a:t>
            </a:r>
            <a:endParaRPr lang="ko-KR" altLang="en-US" sz="28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9220" y="1529080"/>
            <a:ext cx="6386195" cy="44202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203575" y="1691640"/>
            <a:ext cx="2042160" cy="11582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17520" y="1639570"/>
            <a:ext cx="2414905" cy="1262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55875" y="4653280"/>
            <a:ext cx="4752340" cy="720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917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9220" y="1544320"/>
            <a:ext cx="6386195" cy="440499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4211955" y="2138045"/>
            <a:ext cx="720090" cy="354330"/>
          </a:xfrm>
          <a:prstGeom prst="borderCallout1">
            <a:avLst>
              <a:gd name="adj1" fmla="val -4530"/>
              <a:gd name="adj2" fmla="val 2645"/>
              <a:gd name="adj3" fmla="val 53690"/>
              <a:gd name="adj4" fmla="val -3072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875" y="2357755"/>
            <a:ext cx="16560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FBoardForm.java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9220" y="2708910"/>
            <a:ext cx="6001385" cy="3240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979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86840" y="1559560"/>
            <a:ext cx="6370955" cy="43897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91280" y="4293235"/>
            <a:ext cx="2336800" cy="144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설명선 1 6"/>
          <p:cNvSpPr/>
          <p:nvPr/>
        </p:nvSpPr>
        <p:spPr>
          <a:xfrm>
            <a:off x="6443980" y="5517515"/>
            <a:ext cx="720090" cy="354330"/>
          </a:xfrm>
          <a:prstGeom prst="borderCallout1">
            <a:avLst>
              <a:gd name="adj1" fmla="val -4530"/>
              <a:gd name="adj2" fmla="val 2645"/>
              <a:gd name="adj3" fmla="val -70397"/>
              <a:gd name="adj4" fmla="val -79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4275" y="4437380"/>
            <a:ext cx="16560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글쓰기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필요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822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260" y="620395"/>
            <a:ext cx="6833235" cy="800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기능과 역할</a:t>
            </a:r>
            <a:endParaRPr kumimoji="0" lang="en-US" altLang="ko-KR" sz="46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260" y="1844675"/>
            <a:ext cx="5256530" cy="892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ko-KR" sz="2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ko-KR" sz="26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grpSp>
        <p:nvGrpSpPr>
          <p:cNvPr id="23" name="다이어그램 22"/>
          <p:cNvGrpSpPr/>
          <p:nvPr/>
        </p:nvGrpSpPr>
        <p:grpSpPr>
          <a:xfrm>
            <a:off x="683260" y="1533525"/>
            <a:ext cx="7849235" cy="4918710"/>
            <a:chOff x="683260" y="1533525"/>
            <a:chExt cx="7849235" cy="4918710"/>
          </a:xfrm>
        </p:grpSpPr>
        <p:sp>
          <p:nvSpPr>
            <p:cNvPr id="14" name="다이어그램 1"/>
            <p:cNvSpPr>
              <a:spLocks/>
            </p:cNvSpPr>
            <p:nvPr/>
          </p:nvSpPr>
          <p:spPr>
            <a:xfrm>
              <a:off x="683260" y="1746885"/>
              <a:ext cx="7849870" cy="1178560"/>
            </a:xfrm>
            <a:prstGeom prst="rect">
              <a:avLst/>
            </a:prstGeom>
            <a:solidFill>
              <a:schemeClr val="lt1">
                <a:alpha val="89882"/>
              </a:schemeClr>
            </a:solidFill>
            <a:ln w="9525" cap="flat" cmpd="sng">
              <a:solidFill>
                <a:schemeClr val="accent3">
                  <a:alpha val="89803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3"/>
            </a:lnRef>
            <a:fillRef idx="1">
              <a:schemeClr val="lt1"/>
            </a:fillRef>
            <a:effectRef idx="2">
              <a:scrgbClr r="0" g="0" b="0"/>
            </a:effectRef>
            <a:fontRef idx="minor"/>
          </p:style>
          <p:txBody>
            <a:bodyPr vert="horz" wrap="square" lIns="612140" tIns="208280" rIns="612140" bIns="0" numCol="1" anchor="t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회원가입 , 유효성검사      로그인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아이디 찾기, 비밀번호 찾기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내 정보 수정 ,회원탈퇴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 인증시스템 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다이어그램 1"/>
            <p:cNvSpPr>
              <a:spLocks/>
            </p:cNvSpPr>
            <p:nvPr/>
          </p:nvSpPr>
          <p:spPr>
            <a:xfrm>
              <a:off x="683260" y="3138170"/>
              <a:ext cx="7849870" cy="1332865"/>
            </a:xfrm>
            <a:prstGeom prst="rect">
              <a:avLst/>
            </a:prstGeom>
            <a:solidFill>
              <a:schemeClr val="lt1">
                <a:alpha val="89882"/>
              </a:schemeClr>
            </a:solidFill>
            <a:ln w="9525" cap="flat" cmpd="sng">
              <a:solidFill>
                <a:srgbClr val="9BBB59">
                  <a:alpha val="100000"/>
                </a:srgb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rgbClr val="9BBB59"/>
            </a:lnRef>
            <a:fillRef idx="1">
              <a:schemeClr val="lt1"/>
            </a:fillRef>
            <a:effectRef idx="2">
              <a:scrgbClr r="0" g="0" b="0"/>
            </a:effectRef>
            <a:fontRef idx="minor"/>
          </p:style>
          <p:txBody>
            <a:bodyPr vert="horz" wrap="square" lIns="612140" tIns="208280" rIns="612140" bIns="0" numCol="1" anchor="t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전문가 ( 관리자 ) 추천 스케줄 등록, 관리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음식 정보 등록 , 관리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운동 정보 등록 , 관리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회원 관리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다이어그램 1"/>
            <p:cNvSpPr>
              <a:spLocks/>
            </p:cNvSpPr>
            <p:nvPr/>
          </p:nvSpPr>
          <p:spPr>
            <a:xfrm>
              <a:off x="683260" y="5563870"/>
              <a:ext cx="7849870" cy="889000"/>
            </a:xfrm>
            <a:prstGeom prst="rect">
              <a:avLst/>
            </a:prstGeom>
            <a:solidFill>
              <a:schemeClr val="lt1">
                <a:alpha val="89882"/>
              </a:schemeClr>
            </a:solidFill>
            <a:ln w="9525" cap="flat" cmpd="sng">
              <a:solidFill>
                <a:schemeClr val="accent3">
                  <a:alpha val="49803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3"/>
            </a:lnRef>
            <a:fillRef idx="1">
              <a:schemeClr val="lt1"/>
            </a:fillRef>
            <a:effectRef idx="2">
              <a:scrgbClr r="0" g="0" b="0"/>
            </a:effectRef>
            <a:fontRef idx="minor"/>
          </p:style>
          <p:txBody>
            <a:bodyPr vert="horz" wrap="square" lIns="612140" tIns="208280" rIns="612140" bIns="0" numCol="1" anchor="t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음식 정보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Font typeface="Arial"/>
                <a:buChar char="•"/>
              </a:pPr>
              <a:r>
                <a:rPr lang="en-US" altLang="ko-KR" sz="1000" b="0" cap="none" dirty="0" smtClean="0">
                  <a:solidFill>
                    <a:schemeClr val="dk1"/>
                  </a:solidFill>
                  <a:latin typeface="맑은 고딕" charset="0"/>
                  <a:ea typeface="맑은 고딕" charset="0"/>
                </a:rPr>
                <a:t>( 음식 이름과 칼로리 량 , 음식 종류 ) </a:t>
              </a:r>
              <a:endParaRPr lang="ko-KR" altLang="en-US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다이어그램 1"/>
            <p:cNvSpPr>
              <a:spLocks/>
            </p:cNvSpPr>
            <p:nvPr/>
          </p:nvSpPr>
          <p:spPr>
            <a:xfrm>
              <a:off x="1075690" y="1533525"/>
              <a:ext cx="5495290" cy="427355"/>
            </a:xfrm>
            <a:prstGeom prst="roundRect">
              <a:avLst/>
            </a:prstGeom>
            <a:solidFill>
              <a:schemeClr val="accent3">
                <a:alpha val="89882"/>
              </a:schemeClr>
            </a:solidFill>
            <a:ln w="0" cap="flat" cmpd="sng">
              <a:solidFill>
                <a:schemeClr val="lt1">
                  <a:alpha val="100000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/>
            </a:lnRef>
            <a:fillRef idx="3">
              <a:schemeClr val="accent3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196215" tIns="0" rIns="241300" bIns="0" numCol="1" anchor="ctr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en-US" altLang="ko-KR" sz="2000" b="0" cap="none" dirty="0" smtClean="0">
                  <a:latin typeface="맑은 고딕" charset="0"/>
                  <a:ea typeface="맑은 고딕" charset="0"/>
                </a:rPr>
                <a:t>회원 - </a:t>
              </a:r>
              <a:r>
                <a:rPr lang="en-US" altLang="ko-KR" sz="2000" b="0" cap="none" dirty="0" smtClean="0">
                  <a:latin typeface="맑은 고딕" charset="0"/>
                  <a:ea typeface="맑은 고딕" charset="0"/>
                </a:rPr>
                <a:t>강</a:t>
              </a:r>
              <a:endParaRPr lang="ko-KR" altLang="en-US" sz="20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다이어그램 1"/>
            <p:cNvSpPr>
              <a:spLocks/>
            </p:cNvSpPr>
            <p:nvPr/>
          </p:nvSpPr>
          <p:spPr>
            <a:xfrm>
              <a:off x="1075690" y="2924810"/>
              <a:ext cx="5495290" cy="427355"/>
            </a:xfrm>
            <a:prstGeom prst="roundRect">
              <a:avLst/>
            </a:prstGeom>
            <a:solidFill>
              <a:srgbClr val="9BBB59"/>
            </a:solidFill>
            <a:ln w="0" cap="flat" cmpd="sng">
              <a:solidFill>
                <a:schemeClr val="lt1">
                  <a:alpha val="100000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/>
            </a:lnRef>
            <a:fillRef idx="3">
              <a:srgbClr val="9BBB59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196215" tIns="0" rIns="241300" bIns="0" numCol="1" anchor="ctr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en-US" altLang="ko-KR" sz="1900" b="0" cap="none" dirty="0" smtClean="0">
                  <a:latin typeface="맑은 고딕" charset="0"/>
                  <a:ea typeface="맑은 고딕" charset="0"/>
                </a:rPr>
                <a:t>관리자 - </a:t>
              </a:r>
              <a:r>
                <a:rPr lang="en-US" altLang="ko-KR" sz="1900" b="0" cap="none" dirty="0" smtClean="0">
                  <a:latin typeface="맑은 고딕" charset="0"/>
                  <a:ea typeface="맑은 고딕" charset="0"/>
                </a:rPr>
                <a:t>강</a:t>
              </a:r>
              <a:endParaRPr lang="ko-KR" altLang="en-US" sz="19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다이어그램 1"/>
            <p:cNvSpPr>
              <a:spLocks/>
            </p:cNvSpPr>
            <p:nvPr/>
          </p:nvSpPr>
          <p:spPr>
            <a:xfrm>
              <a:off x="1075690" y="5350510"/>
              <a:ext cx="5495290" cy="427355"/>
            </a:xfrm>
            <a:prstGeom prst="roundRect">
              <a:avLst/>
            </a:prstGeom>
            <a:solidFill>
              <a:schemeClr val="accent3">
                <a:alpha val="49847"/>
              </a:schemeClr>
            </a:solidFill>
            <a:ln w="0" cap="flat" cmpd="sng">
              <a:solidFill>
                <a:schemeClr val="lt1">
                  <a:alpha val="100000"/>
                </a:schemeClr>
              </a:solidFill>
              <a:prstDash val="solid"/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/>
            </a:lnRef>
            <a:fillRef idx="3">
              <a:schemeClr val="accent3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vert="horz" wrap="square" lIns="196215" tIns="0" rIns="241300" bIns="0" numCol="1" anchor="ctr" upright="1">
              <a:noAutofit/>
            </a:bodyPr>
            <a:lstStyle/>
            <a:p>
              <a:pPr marL="0" indent="0" algn="l" defTabSz="914400" eaLnBrk="0" fontAlgn="auto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FontTx/>
                <a:buNone/>
              </a:pPr>
              <a:r>
                <a:rPr lang="en-US" altLang="ko-KR" sz="1900" b="0" cap="none" dirty="0" smtClean="0">
                  <a:latin typeface="맑은 고딕" charset="0"/>
                  <a:ea typeface="맑은 고딕" charset="0"/>
                </a:rPr>
                <a:t>음식 - </a:t>
              </a:r>
              <a:r>
                <a:rPr lang="en-US" altLang="ko-KR" sz="1900" b="0" cap="none" dirty="0" smtClean="0">
                  <a:latin typeface="맑은 고딕" charset="0"/>
                  <a:ea typeface="맑은 고딕" charset="0"/>
                </a:rPr>
                <a:t>김</a:t>
              </a:r>
              <a:endParaRPr lang="ko-KR" altLang="en-US" sz="1900" b="0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3" name="다이어그램 1"/>
          <p:cNvSpPr>
            <a:spLocks/>
          </p:cNvSpPr>
          <p:nvPr/>
        </p:nvSpPr>
        <p:spPr>
          <a:xfrm>
            <a:off x="683260" y="4328795"/>
            <a:ext cx="7849870" cy="1044575"/>
          </a:xfrm>
          <a:prstGeom prst="rect">
            <a:avLst/>
          </a:prstGeom>
          <a:solidFill>
            <a:schemeClr val="lt1">
              <a:alpha val="89882"/>
            </a:schemeClr>
          </a:solidFill>
          <a:ln w="9525" cap="flat" cmpd="sng">
            <a:solidFill>
              <a:srgbClr val="9BBB59">
                <a:alpha val="100000"/>
              </a:srgbClr>
            </a:solidFill>
            <a:prstDash val="solid"/>
          </a:ln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35400" h="16350" prst="relaxedInset"/>
            <a:contourClr>
              <a:schemeClr val="bg1"/>
            </a:contourClr>
          </a:sp3d>
        </p:spPr>
        <p:style>
          <a:lnRef idx="1">
            <a:srgbClr val="9BBB59"/>
          </a:lnRef>
          <a:fillRef idx="1">
            <a:schemeClr val="lt1"/>
          </a:fillRef>
          <a:effectRef idx="2">
            <a:scrgbClr r="0" g="0" b="0"/>
          </a:effectRef>
          <a:fontRef idx="minor"/>
        </p:style>
        <p:txBody>
          <a:bodyPr vert="horz" wrap="square" lIns="612140" tIns="208280" rIns="612140" bIns="0" numCol="1" anchor="t" upright="1">
            <a:no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altLang="ko-KR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rPr>
              <a:t>자유게시판 작성 수정 삭제</a:t>
            </a:r>
            <a:endParaRPr lang="ko-KR" altLang="en-US" sz="1000" b="0" cap="none" dirty="0" smtClean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altLang="ko-KR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rPr>
              <a:t>조회 수</a:t>
            </a:r>
            <a:endParaRPr lang="ko-KR" altLang="en-US" sz="1000" b="0" cap="none" dirty="0" smtClean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altLang="ko-KR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rPr>
              <a:t>추천 수</a:t>
            </a:r>
            <a:endParaRPr lang="ko-KR" altLang="en-US" sz="1000" b="0" cap="none" dirty="0" smtClean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/>
              <a:buChar char="•"/>
            </a:pPr>
            <a:r>
              <a:rPr lang="en-US" altLang="ko-KR" sz="1000" b="0" cap="none" dirty="0" smtClean="0">
                <a:solidFill>
                  <a:schemeClr val="dk1"/>
                </a:solidFill>
                <a:latin typeface="맑은 고딕" charset="0"/>
                <a:ea typeface="맑은 고딕" charset="0"/>
              </a:rPr>
              <a:t>댓글 작성 </a:t>
            </a:r>
            <a:endParaRPr lang="ko-KR" altLang="en-US" sz="1000" b="0" cap="none" dirty="0" smtClean="0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다이어그램 1"/>
          <p:cNvSpPr>
            <a:spLocks/>
          </p:cNvSpPr>
          <p:nvPr/>
        </p:nvSpPr>
        <p:spPr>
          <a:xfrm>
            <a:off x="1075690" y="4115435"/>
            <a:ext cx="5495290" cy="335280"/>
          </a:xfrm>
          <a:prstGeom prst="roundRect">
            <a:avLst/>
          </a:prstGeom>
          <a:solidFill>
            <a:srgbClr val="9BBB59"/>
          </a:solidFill>
          <a:ln w="0" cap="flat" cmpd="sng">
            <a:solidFill>
              <a:schemeClr val="lt1">
                <a:alpha val="100000"/>
              </a:schemeClr>
            </a:solidFill>
            <a:prstDash val="solid"/>
          </a:ln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/>
          </a:lnRef>
          <a:fillRef idx="3">
            <a:srgbClr val="9BBB59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vert="horz" wrap="square" lIns="196215" tIns="0" rIns="241300" bIns="0" numCol="1" anchor="ctr" upright="1">
            <a:no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900" b="0" cap="none" dirty="0" smtClean="0">
                <a:latin typeface="맑은 고딕" charset="0"/>
                <a:ea typeface="맑은 고딕" charset="0"/>
              </a:rPr>
              <a:t>자유게시판 , 댓글 - </a:t>
            </a:r>
            <a:r>
              <a:rPr lang="en-US" altLang="ko-KR" sz="1900" b="0" cap="none" dirty="0" smtClean="0">
                <a:latin typeface="맑은 고딕" charset="0"/>
                <a:ea typeface="맑은 고딕" charset="0"/>
              </a:rPr>
              <a:t>강</a:t>
            </a:r>
            <a:endParaRPr lang="ko-KR" altLang="en-US" sz="19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584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1600" y="1567180"/>
            <a:ext cx="6401435" cy="438213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6443980" y="5517515"/>
            <a:ext cx="720090" cy="354330"/>
          </a:xfrm>
          <a:prstGeom prst="borderCallout1">
            <a:avLst>
              <a:gd name="adj1" fmla="val -4530"/>
              <a:gd name="adj2" fmla="val 2645"/>
              <a:gd name="adj3" fmla="val -70397"/>
              <a:gd name="adj4" fmla="val -79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9840" y="1484630"/>
            <a:ext cx="6624955" cy="3672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0285" y="3745230"/>
            <a:ext cx="295211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글 쓰기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FBoardWriteForm.java</a:t>
            </a:r>
          </a:p>
          <a:p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876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379220" y="1544320"/>
            <a:ext cx="6386195" cy="440499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1619885" y="3068955"/>
            <a:ext cx="5544820" cy="354330"/>
          </a:xfrm>
          <a:prstGeom prst="borderCallout1">
            <a:avLst>
              <a:gd name="adj1" fmla="val -21562"/>
              <a:gd name="adj2" fmla="val 22248"/>
              <a:gd name="adj3" fmla="val -65531"/>
              <a:gd name="adj4" fmla="val 2575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875" y="2357755"/>
            <a:ext cx="280860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읽기     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FBoardViewForm.java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6533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75740" y="1557020"/>
            <a:ext cx="6203315" cy="4923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0110" y="2704465"/>
            <a:ext cx="28086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게시물 읽기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495" y="1917065"/>
            <a:ext cx="5976620" cy="1944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80155" y="4293235"/>
            <a:ext cx="28086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88770" y="4149090"/>
            <a:ext cx="5976620" cy="648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88770" y="4869180"/>
            <a:ext cx="5976620" cy="1511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36670" y="5517515"/>
            <a:ext cx="28086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창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466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75740" y="1557020"/>
            <a:ext cx="6203315" cy="4923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28080" y="3860800"/>
            <a:ext cx="651510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60010" y="3284855"/>
            <a:ext cx="200406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FBoardWriteForm.java</a:t>
            </a: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801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66850" y="1565275"/>
            <a:ext cx="6210935" cy="4816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47495" y="1917065"/>
            <a:ext cx="5976620" cy="3024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0010" y="3284855"/>
            <a:ext cx="20040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 수정하기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347720" y="4361815"/>
            <a:ext cx="2042160" cy="1158240"/>
          </a:xfrm>
          <a:prstGeom prst="rect">
            <a:avLst/>
          </a:prstGeom>
        </p:spPr>
      </p:pic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14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66850" y="1550035"/>
            <a:ext cx="6210935" cy="48317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66560" y="3860800"/>
            <a:ext cx="651510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47495" y="1917065"/>
            <a:ext cx="5976620" cy="1511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55" y="2708910"/>
            <a:ext cx="20040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된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20110" y="3573145"/>
            <a:ext cx="2304415" cy="144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976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75740" y="1557020"/>
            <a:ext cx="6203315" cy="4923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35400" y="2493010"/>
            <a:ext cx="280860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test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로그인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test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작성 한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읽기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24095" y="1917065"/>
            <a:ext cx="467995" cy="360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35" y="3837940"/>
            <a:ext cx="1800225" cy="360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238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55420" y="1565275"/>
            <a:ext cx="6233795" cy="48164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87675" y="3213100"/>
            <a:ext cx="2448560" cy="158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설명선 1 6"/>
          <p:cNvSpPr/>
          <p:nvPr/>
        </p:nvSpPr>
        <p:spPr>
          <a:xfrm>
            <a:off x="5652135" y="3827780"/>
            <a:ext cx="575945" cy="354330"/>
          </a:xfrm>
          <a:prstGeom prst="borderCallout1">
            <a:avLst>
              <a:gd name="adj1" fmla="val -4530"/>
              <a:gd name="adj2" fmla="val 2645"/>
              <a:gd name="adj3" fmla="val -87428"/>
              <a:gd name="adj4" fmla="val 5044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6235" y="2463800"/>
            <a:ext cx="280860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test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로그인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test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0520" y="1988820"/>
            <a:ext cx="545465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320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51610" y="1576070"/>
            <a:ext cx="6241415" cy="4877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5400" y="2493010"/>
            <a:ext cx="280860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kang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로그인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test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사용자가 작성한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읽기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추천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24095" y="1988820"/>
            <a:ext cx="467995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52135" y="3837940"/>
            <a:ext cx="1800225" cy="360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03060" y="1997075"/>
            <a:ext cx="467995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161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5" y="1303655"/>
            <a:ext cx="8067675" cy="180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70660" y="1542415"/>
            <a:ext cx="6203315" cy="4839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5400" y="2493010"/>
            <a:ext cx="2808605" cy="147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kang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로그인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test</a:t>
            </a: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추천하기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후 해당 </a:t>
            </a:r>
            <a:r>
              <a:rPr lang="ko-KR" altLang="en-US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게시글의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추천 수 </a:t>
            </a:r>
            <a:r>
              <a:rPr lang="en-US" altLang="ko-KR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03060" y="1997075"/>
            <a:ext cx="467995" cy="288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88010" y="720725"/>
            <a:ext cx="6402070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spc="-150" dirty="0" smtClean="0">
                <a:solidFill>
                  <a:srgbClr val="FFFFFF"/>
                </a:solidFill>
                <a:latin typeface="맑은 고딕" charset="0"/>
                <a:ea typeface="맑은 고딕" charset="0"/>
              </a:rPr>
              <a:t>7. 프로젝트 구현 – 자유 게시판 </a:t>
            </a:r>
            <a:endParaRPr lang="ko-KR" altLang="en-US" sz="3200" b="0" cap="none" dirty="0" smtClean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512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BBB59"/>
      </a:hlink>
      <a:folHlink>
        <a:srgbClr val="C3D69B"/>
      </a:folHlink>
    </a:clrScheme>
    <a:fontScheme name="칠판">
      <a:majorFont>
        <a:latin typeface="나눔손글씨 펜"/>
        <a:ea typeface="나눔손글씨 펜"/>
        <a:cs typeface=""/>
      </a:majorFont>
      <a:minorFont>
        <a:latin typeface="나눔손글씨 펜"/>
        <a:ea typeface="나눔손글씨 펜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Pages>158</Pages>
  <Words>4659</Words>
  <Characters>0</Characters>
  <Application>Polaris Office Slide</Application>
  <DocSecurity>0</DocSecurity>
  <PresentationFormat>화면 슬라이드 쇼(4:3)</PresentationFormat>
  <Lines>0</Lines>
  <Paragraphs>1316</Paragraphs>
  <Slides>157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10</vt:i4>
      </vt:variant>
      <vt:variant>
        <vt:lpstr>슬라이드 제목</vt:lpstr>
      </vt:variant>
      <vt:variant>
        <vt:i4>157</vt:i4>
      </vt:variant>
    </vt:vector>
  </HeadingPairs>
  <TitlesOfParts>
    <vt:vector size="173" baseType="lpstr">
      <vt:lpstr>굴림</vt:lpstr>
      <vt:lpstr>Arial</vt:lpstr>
      <vt:lpstr>맑은 고딕</vt:lpstr>
      <vt:lpstr>나눔고딕</vt:lpstr>
      <vt:lpstr>±¼¸²</vt:lpstr>
      <vt:lpstr>나눔손글씨 펜</vt:lpstr>
      <vt:lpstr>Office 테마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5. 테이블 구성</vt:lpstr>
      <vt:lpstr>5. 테이블 구성</vt:lpstr>
      <vt:lpstr>5. 테이블 구성</vt:lpstr>
      <vt:lpstr>5. 테이블 구성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yang-hp1</cp:lastModifiedBy>
  <cp:revision>8</cp:revision>
  <dcterms:modified xsi:type="dcterms:W3CDTF">2019-04-21T11:42:31Z</dcterms:modified>
</cp:coreProperties>
</file>